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31"/>
  </p:handoutMasterIdLst>
  <p:sldIdLst>
    <p:sldId id="318" r:id="rId3"/>
    <p:sldId id="268" r:id="rId5"/>
    <p:sldId id="452" r:id="rId6"/>
    <p:sldId id="435" r:id="rId7"/>
    <p:sldId id="500" r:id="rId8"/>
    <p:sldId id="504" r:id="rId9"/>
    <p:sldId id="502" r:id="rId10"/>
    <p:sldId id="434" r:id="rId11"/>
    <p:sldId id="263" r:id="rId12"/>
    <p:sldId id="430" r:id="rId13"/>
    <p:sldId id="476" r:id="rId14"/>
    <p:sldId id="454" r:id="rId15"/>
    <p:sldId id="438" r:id="rId16"/>
    <p:sldId id="496" r:id="rId17"/>
    <p:sldId id="431" r:id="rId18"/>
    <p:sldId id="497" r:id="rId19"/>
    <p:sldId id="501" r:id="rId20"/>
    <p:sldId id="495" r:id="rId21"/>
    <p:sldId id="455" r:id="rId22"/>
    <p:sldId id="428" r:id="rId23"/>
    <p:sldId id="444" r:id="rId24"/>
    <p:sldId id="439" r:id="rId25"/>
    <p:sldId id="499" r:id="rId26"/>
    <p:sldId id="498" r:id="rId27"/>
    <p:sldId id="429" r:id="rId28"/>
    <p:sldId id="493" r:id="rId29"/>
    <p:sldId id="421"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F2F2F2"/>
    <a:srgbClr val="010103"/>
    <a:srgbClr val="EEEEF0"/>
    <a:srgbClr val="F1F1F3"/>
    <a:srgbClr val="EDEDED"/>
    <a:srgbClr val="373735"/>
    <a:srgbClr val="050605"/>
    <a:srgbClr val="EBE7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4" autoAdjust="0"/>
    <p:restoredTop sz="94660"/>
  </p:normalViewPr>
  <p:slideViewPr>
    <p:cSldViewPr snapToGrid="0">
      <p:cViewPr varScale="1">
        <p:scale>
          <a:sx n="70" d="100"/>
          <a:sy n="70" d="100"/>
        </p:scale>
        <p:origin x="756" y="6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EFEEBD-40B6-488C-A8CA-BFCDFA65EF4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6A7212-17FA-43AA-85E3-2B6D037860C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C6BB6E-E7BA-4A70-904F-7DAF486B23F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C6BB6E-E7BA-4A70-904F-7DAF486B23F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6A7212-17FA-43AA-85E3-2B6D037860C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hf hdr="0" ftr="0" dt="0"/>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3000" advTm="5000"/>
    </mc:Choice>
    <mc:Fallback>
      <p:transition spd="slow" advTm="500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7E4"/>
        </a:solidFill>
        <a:effectLst/>
      </p:bgPr>
    </p:bg>
    <p:spTree>
      <p:nvGrpSpPr>
        <p:cNvPr id="1" name=""/>
        <p:cNvGrpSpPr/>
        <p:nvPr/>
      </p:nvGrpSpPr>
      <p:grpSpPr>
        <a:xfrm>
          <a:off x="0" y="0"/>
          <a:ext cx="0" cy="0"/>
          <a:chOff x="0" y="0"/>
          <a:chExt cx="0" cy="0"/>
        </a:xfrm>
      </p:grpSpPr>
      <p:pic>
        <p:nvPicPr>
          <p:cNvPr id="7" name="图片 6" descr="C:\Users\Administrator\Desktop\未标题-1.jpg未标题-1"/>
          <p:cNvPicPr>
            <a:picLocks noChangeAspect="1"/>
          </p:cNvPicPr>
          <p:nvPr/>
        </p:nvPicPr>
        <p:blipFill>
          <a:blip r:embed="rId1"/>
          <a:srcRect/>
          <a:stretch>
            <a:fillRect/>
          </a:stretch>
        </p:blipFill>
        <p:spPr>
          <a:xfrm>
            <a:off x="0" y="0"/>
            <a:ext cx="12211685" cy="6863080"/>
          </a:xfrm>
          <a:prstGeom prst="rect">
            <a:avLst/>
          </a:prstGeom>
        </p:spPr>
      </p:pic>
      <p:sp>
        <p:nvSpPr>
          <p:cNvPr id="74" name="_3"/>
          <p:cNvSpPr/>
          <p:nvPr/>
        </p:nvSpPr>
        <p:spPr>
          <a:xfrm>
            <a:off x="16510" y="755015"/>
            <a:ext cx="11873865" cy="2491740"/>
          </a:xfrm>
          <a:prstGeom prst="rect">
            <a:avLst/>
          </a:prstGeom>
          <a:effectLst/>
        </p:spPr>
        <p:txBody>
          <a:bodyPr wrap="square">
            <a:spAutoFit/>
          </a:bodyPr>
          <a:lstStyle/>
          <a:p>
            <a:pPr algn="r"/>
            <a:r>
              <a:rPr lang="en-US" sz="3600">
                <a:solidFill>
                  <a:schemeClr val="bg1"/>
                </a:solidFill>
                <a:sym typeface="+mn-lt"/>
              </a:rPr>
              <a:t>Initial </a:t>
            </a:r>
            <a:r>
              <a:rPr lang="en-US" sz="3600">
                <a:solidFill>
                  <a:schemeClr val="bg1"/>
                </a:solidFill>
                <a:sym typeface="+mn-lt"/>
              </a:rPr>
              <a:t>Exploring &amp; </a:t>
            </a:r>
            <a:r>
              <a:rPr lang="en-US" sz="3600">
                <a:solidFill>
                  <a:schemeClr val="bg1"/>
                </a:solidFill>
                <a:sym typeface="+mn-lt"/>
              </a:rPr>
              <a:t>Modelling </a:t>
            </a:r>
            <a:endParaRPr lang="en-US" sz="3600">
              <a:solidFill>
                <a:schemeClr val="bg1"/>
              </a:solidFill>
              <a:sym typeface="+mn-lt"/>
            </a:endParaRPr>
          </a:p>
          <a:p>
            <a:pPr algn="r"/>
            <a:r>
              <a:rPr lang="en-US" sz="3600">
                <a:solidFill>
                  <a:schemeClr val="bg1"/>
                </a:solidFill>
                <a:sym typeface="+mn-lt"/>
              </a:rPr>
              <a:t>for VirtualCare Volumes Forecast</a:t>
            </a:r>
            <a:r>
              <a:rPr lang="en-US" sz="3200" b="1" spc="600" dirty="0">
                <a:solidFill>
                  <a:schemeClr val="bg1"/>
                </a:solidFill>
                <a:latin typeface="Arial" panose="020B0604020202020204" pitchFamily="34" charset="0"/>
                <a:cs typeface="Arial" panose="020B0604020202020204" pitchFamily="34" charset="0"/>
                <a:sym typeface="+mn-lt"/>
              </a:rPr>
              <a:t>  </a:t>
            </a:r>
            <a:endParaRPr lang="en-US" sz="3200" spc="600" dirty="0">
              <a:solidFill>
                <a:schemeClr val="bg1"/>
              </a:solidFill>
              <a:latin typeface="Arial" panose="020B0604020202020204" pitchFamily="34" charset="0"/>
              <a:cs typeface="Arial" panose="020B0604020202020204" pitchFamily="34" charset="0"/>
              <a:sym typeface="+mn-lt"/>
            </a:endParaRPr>
          </a:p>
          <a:p>
            <a:pPr algn="r"/>
            <a:endParaRPr lang="en-US" sz="2800" i="1" spc="600" dirty="0">
              <a:solidFill>
                <a:schemeClr val="bg1"/>
              </a:solidFill>
              <a:latin typeface="Arial" panose="020B0604020202020204" pitchFamily="34" charset="0"/>
              <a:cs typeface="Arial" panose="020B0604020202020204" pitchFamily="34" charset="0"/>
              <a:sym typeface="+mn-lt"/>
            </a:endParaRPr>
          </a:p>
          <a:p>
            <a:pPr algn="r">
              <a:buClrTx/>
              <a:buSzTx/>
              <a:buNone/>
            </a:pPr>
            <a:r>
              <a:rPr lang="en-US" sz="2800">
                <a:solidFill>
                  <a:schemeClr val="bg1"/>
                </a:solidFill>
                <a:sym typeface="+mn-lt"/>
              </a:rPr>
              <a:t>DHPO210</a:t>
            </a:r>
            <a:endParaRPr lang="en-US" sz="2800">
              <a:solidFill>
                <a:schemeClr val="bg1"/>
              </a:solidFill>
              <a:sym typeface="+mn-lt"/>
            </a:endParaRPr>
          </a:p>
          <a:p>
            <a:pPr algn="r">
              <a:buClrTx/>
              <a:buSzTx/>
              <a:buNone/>
            </a:pPr>
            <a:r>
              <a:rPr lang="en-US" sz="2800">
                <a:solidFill>
                  <a:schemeClr val="bg1"/>
                </a:solidFill>
                <a:sym typeface="+mn-lt"/>
              </a:rPr>
              <a:t>Group 5</a:t>
            </a:r>
            <a:endParaRPr lang="en-US" sz="2800">
              <a:solidFill>
                <a:schemeClr val="bg1"/>
              </a:solidFill>
            </a:endParaRPr>
          </a:p>
        </p:txBody>
      </p:sp>
      <p:grpSp>
        <p:nvGrpSpPr>
          <p:cNvPr id="9" name="组合 5"/>
          <p:cNvGrpSpPr/>
          <p:nvPr/>
        </p:nvGrpSpPr>
        <p:grpSpPr>
          <a:xfrm>
            <a:off x="8884920" y="3851910"/>
            <a:ext cx="2729230" cy="494665"/>
            <a:chOff x="14387" y="5739"/>
            <a:chExt cx="3288" cy="779"/>
          </a:xfrm>
        </p:grpSpPr>
        <p:cxnSp>
          <p:nvCxnSpPr>
            <p:cNvPr id="10" name="直接连接符 1"/>
            <p:cNvCxnSpPr/>
            <p:nvPr/>
          </p:nvCxnSpPr>
          <p:spPr>
            <a:xfrm>
              <a:off x="14387" y="5739"/>
              <a:ext cx="32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4"/>
            <p:cNvCxnSpPr/>
            <p:nvPr/>
          </p:nvCxnSpPr>
          <p:spPr>
            <a:xfrm>
              <a:off x="14387" y="6518"/>
              <a:ext cx="32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Text Box 1"/>
          <p:cNvSpPr txBox="1"/>
          <p:nvPr/>
        </p:nvSpPr>
        <p:spPr>
          <a:xfrm>
            <a:off x="9514205" y="3909060"/>
            <a:ext cx="2367915" cy="368300"/>
          </a:xfrm>
          <a:prstGeom prst="rect">
            <a:avLst/>
          </a:prstGeom>
          <a:noFill/>
        </p:spPr>
        <p:txBody>
          <a:bodyPr wrap="square" rtlCol="0">
            <a:spAutoFit/>
          </a:bodyPr>
          <a:p>
            <a:r>
              <a:rPr lang="en-US">
                <a:solidFill>
                  <a:schemeClr val="bg1"/>
                </a:solidFill>
              </a:rPr>
              <a:t>Group 5:  02/10/2023</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3000" advTm="5000"/>
    </mc:Choice>
    <mc:Fallback>
      <p:transition spd="slow" advTm="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AFAFA"/>
            </a:gs>
            <a:gs pos="100000">
              <a:srgbClr val="F3F3F3"/>
            </a:gs>
          </a:gsLst>
          <a:lin ang="5400000" scaled="0"/>
        </a:gradFill>
        <a:effectLst/>
      </p:bgPr>
    </p:bg>
    <p:spTree>
      <p:nvGrpSpPr>
        <p:cNvPr id="1" name=""/>
        <p:cNvGrpSpPr/>
        <p:nvPr/>
      </p:nvGrpSpPr>
      <p:grpSpPr>
        <a:xfrm>
          <a:off x="0" y="0"/>
          <a:ext cx="0" cy="0"/>
          <a:chOff x="0" y="0"/>
          <a:chExt cx="0" cy="0"/>
        </a:xfrm>
      </p:grpSpPr>
      <p:pic>
        <p:nvPicPr>
          <p:cNvPr id="5" name="图片 4" descr="C:\Users\Administrator\Desktop\未标题-1.jpg未标题-1"/>
          <p:cNvPicPr>
            <a:picLocks noChangeAspect="1"/>
          </p:cNvPicPr>
          <p:nvPr/>
        </p:nvPicPr>
        <p:blipFill>
          <a:blip r:embed="rId1"/>
          <a:srcRect/>
          <a:stretch>
            <a:fillRect/>
          </a:stretch>
        </p:blipFill>
        <p:spPr>
          <a:xfrm>
            <a:off x="-2222" y="1270"/>
            <a:ext cx="12193905" cy="6852920"/>
          </a:xfrm>
          <a:prstGeom prst="rect">
            <a:avLst/>
          </a:prstGeom>
        </p:spPr>
      </p:pic>
      <p:sp>
        <p:nvSpPr>
          <p:cNvPr id="7" name="矩形 6"/>
          <p:cNvSpPr/>
          <p:nvPr/>
        </p:nvSpPr>
        <p:spPr>
          <a:xfrm>
            <a:off x="-1904" y="1694815"/>
            <a:ext cx="12193270" cy="3465830"/>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9" name="组合 8"/>
          <p:cNvGrpSpPr/>
          <p:nvPr/>
        </p:nvGrpSpPr>
        <p:grpSpPr>
          <a:xfrm>
            <a:off x="2621281" y="2284730"/>
            <a:ext cx="8985250" cy="2653665"/>
            <a:chOff x="3960" y="3598"/>
            <a:chExt cx="14150" cy="4179"/>
          </a:xfrm>
        </p:grpSpPr>
        <p:grpSp>
          <p:nvGrpSpPr>
            <p:cNvPr id="11" name="组合 10"/>
            <p:cNvGrpSpPr/>
            <p:nvPr/>
          </p:nvGrpSpPr>
          <p:grpSpPr>
            <a:xfrm>
              <a:off x="7280" y="4144"/>
              <a:ext cx="10830" cy="3633"/>
              <a:chOff x="6859906" y="2206275"/>
              <a:chExt cx="6877047" cy="2306955"/>
            </a:xfrm>
          </p:grpSpPr>
          <p:sp>
            <p:nvSpPr>
              <p:cNvPr id="2" name="文本框 1"/>
              <p:cNvSpPr txBox="1"/>
              <p:nvPr/>
            </p:nvSpPr>
            <p:spPr>
              <a:xfrm>
                <a:off x="6859906" y="2206275"/>
                <a:ext cx="6877047" cy="2306955"/>
              </a:xfrm>
              <a:prstGeom prst="rect">
                <a:avLst/>
              </a:prstGeom>
              <a:noFill/>
            </p:spPr>
            <p:txBody>
              <a:bodyPr wrap="square" rtlCol="0">
                <a:spAutoFit/>
                <a:scene3d>
                  <a:camera prst="orthographicFront"/>
                  <a:lightRig rig="threePt" dir="t"/>
                </a:scene3d>
                <a:sp3d contourW="12700"/>
              </a:bodyPr>
              <a:lstStyle/>
              <a:p>
                <a:pPr algn="l"/>
                <a:r>
                  <a:rPr lang="en-US" altLang="zh-CN" sz="3600" dirty="0">
                    <a:solidFill>
                      <a:schemeClr val="tx1"/>
                    </a:solidFill>
                    <a:latin typeface="Calibri" panose="020F0502020204030204" charset="0"/>
                    <a:ea typeface="Calibri" panose="020F0502020204030204" charset="0"/>
                    <a:sym typeface="微软雅黑 Light" panose="020B0502040204020203" pitchFamily="34" charset="-122"/>
                  </a:rPr>
                  <a:t>Exploratory Data Analysis</a:t>
                </a:r>
                <a:r>
                  <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endParaRPr>
              </a:p>
              <a:p>
                <a:pPr algn="l"/>
                <a:r>
                  <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endParaRPr>
              </a:p>
            </p:txBody>
          </p:sp>
          <p:sp>
            <p:nvSpPr>
              <p:cNvPr id="3" name="文本框 2"/>
              <p:cNvSpPr txBox="1"/>
              <p:nvPr/>
            </p:nvSpPr>
            <p:spPr>
              <a:xfrm>
                <a:off x="6859906" y="2778410"/>
                <a:ext cx="6160132" cy="1337945"/>
              </a:xfrm>
              <a:prstGeom prst="rect">
                <a:avLst/>
              </a:prstGeom>
              <a:noFill/>
            </p:spPr>
            <p:txBody>
              <a:bodyPr wrap="square" rtlCol="0">
                <a:spAutoFit/>
                <a:scene3d>
                  <a:camera prst="orthographicFront"/>
                  <a:lightRig rig="threePt" dir="t"/>
                </a:scene3d>
                <a:sp3d contourW="12700"/>
              </a:bodyPr>
              <a:lstStyle/>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Careloads (Patients)</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Workloads (Providers)</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Locations</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p:txBody>
          </p:sp>
        </p:grpSp>
        <p:sp>
          <p:nvSpPr>
            <p:cNvPr id="4" name="文本框 3"/>
            <p:cNvSpPr txBox="1"/>
            <p:nvPr/>
          </p:nvSpPr>
          <p:spPr>
            <a:xfrm>
              <a:off x="3960" y="3598"/>
              <a:ext cx="3492" cy="3633"/>
            </a:xfrm>
            <a:prstGeom prst="rect">
              <a:avLst/>
            </a:prstGeom>
            <a:noFill/>
          </p:spPr>
          <p:txBody>
            <a:bodyPr wrap="none" rtlCol="0" anchor="t">
              <a:spAutoFit/>
            </a:bodyPr>
            <a:p>
              <a:r>
                <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rPr>
                <a:t>02</a:t>
              </a:r>
              <a:endPar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endParaRPr>
            </a:p>
          </p:txBody>
        </p:sp>
      </p:grpSp>
      <p:grpSp>
        <p:nvGrpSpPr>
          <p:cNvPr id="13" name="组合 12"/>
          <p:cNvGrpSpPr/>
          <p:nvPr/>
        </p:nvGrpSpPr>
        <p:grpSpPr>
          <a:xfrm>
            <a:off x="-2539" y="1562735"/>
            <a:ext cx="12194540" cy="3729990"/>
            <a:chOff x="-3" y="2482"/>
            <a:chExt cx="19204" cy="5874"/>
          </a:xfrm>
        </p:grpSpPr>
        <p:sp>
          <p:nvSpPr>
            <p:cNvPr id="10" name="矩形 9"/>
            <p:cNvSpPr/>
            <p:nvPr/>
          </p:nvSpPr>
          <p:spPr>
            <a:xfrm flipV="1">
              <a:off x="-1" y="2482"/>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2" name="矩形 11"/>
            <p:cNvSpPr/>
            <p:nvPr/>
          </p:nvSpPr>
          <p:spPr>
            <a:xfrm flipV="1">
              <a:off x="-3" y="8300"/>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 advTm="5000"/>
    </mc:Choice>
    <mc:Fallback>
      <p:transition spd="slow"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183515" y="1303655"/>
            <a:ext cx="8317865" cy="275018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The distribution of timestamps is discontinuous </a:t>
            </a: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within one day.</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kern="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=&gt; '15T' timestamp (every 15 minutes) is not suitable for our analysis</a:t>
            </a:r>
            <a:endParaRPr lang="en-US" altLang="zh-CN" sz="2000" kern="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Overall care volumes have periodic patte</a:t>
            </a: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rn and VC volumes is deceased </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=&gt; This should be proved by advanced methods</a:t>
            </a:r>
            <a:endParaRPr kumimoji="0" lang="en-US" altLang="zh-CN" sz="2000" b="0" i="0" u="none" strike="noStrike" kern="0" cap="none" spc="0" normalizeH="0" baseline="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There are outliers (some lower values) make the curve complex </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=&gt; If retained, it will increase the model complexity</a:t>
            </a:r>
            <a:endParaRPr kumimoji="0" lang="en-US" altLang="zh-CN" sz="2000" b="0" i="0" u="none" strike="noStrike" kern="0" cap="none" spc="0" normalizeH="0" baseline="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a:t>
            </a:r>
            <a:endParaRPr kumimoji="0" lang="zh-CN" altLang="en-US"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EDA - Careloads (Patients)</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5" name="Picture 4" descr="2_EDA_CL_d"/>
          <p:cNvPicPr>
            <a:picLocks noChangeAspect="1"/>
          </p:cNvPicPr>
          <p:nvPr/>
        </p:nvPicPr>
        <p:blipFill>
          <a:blip r:embed="rId2"/>
          <a:stretch>
            <a:fillRect/>
          </a:stretch>
        </p:blipFill>
        <p:spPr>
          <a:xfrm>
            <a:off x="405765" y="4036695"/>
            <a:ext cx="3502025" cy="2381250"/>
          </a:xfrm>
          <a:prstGeom prst="rect">
            <a:avLst/>
          </a:prstGeom>
        </p:spPr>
      </p:pic>
      <p:pic>
        <p:nvPicPr>
          <p:cNvPr id="8" name="Picture 7" descr="2_EDA_CL_h"/>
          <p:cNvPicPr>
            <a:picLocks noChangeAspect="1"/>
          </p:cNvPicPr>
          <p:nvPr/>
        </p:nvPicPr>
        <p:blipFill>
          <a:blip r:embed="rId3"/>
          <a:stretch>
            <a:fillRect/>
          </a:stretch>
        </p:blipFill>
        <p:spPr>
          <a:xfrm>
            <a:off x="8204200" y="1757045"/>
            <a:ext cx="3430905" cy="2207895"/>
          </a:xfrm>
          <a:prstGeom prst="rect">
            <a:avLst/>
          </a:prstGeom>
        </p:spPr>
      </p:pic>
      <p:pic>
        <p:nvPicPr>
          <p:cNvPr id="9" name="Picture 8" descr="2_EDA_CL_m"/>
          <p:cNvPicPr>
            <a:picLocks noChangeAspect="1"/>
          </p:cNvPicPr>
          <p:nvPr/>
        </p:nvPicPr>
        <p:blipFill>
          <a:blip r:embed="rId4"/>
          <a:stretch>
            <a:fillRect/>
          </a:stretch>
        </p:blipFill>
        <p:spPr>
          <a:xfrm>
            <a:off x="8201025" y="4086860"/>
            <a:ext cx="3434080" cy="2310765"/>
          </a:xfrm>
          <a:prstGeom prst="rect">
            <a:avLst/>
          </a:prstGeom>
        </p:spPr>
      </p:pic>
      <p:pic>
        <p:nvPicPr>
          <p:cNvPr id="10" name="Picture 9" descr="2_EDA_CL_w"/>
          <p:cNvPicPr>
            <a:picLocks noChangeAspect="1"/>
          </p:cNvPicPr>
          <p:nvPr/>
        </p:nvPicPr>
        <p:blipFill>
          <a:blip r:embed="rId5"/>
          <a:stretch>
            <a:fillRect/>
          </a:stretch>
        </p:blipFill>
        <p:spPr>
          <a:xfrm>
            <a:off x="4296410" y="4086860"/>
            <a:ext cx="3573145" cy="2398395"/>
          </a:xfrm>
          <a:prstGeom prst="rect">
            <a:avLst/>
          </a:prstGeom>
        </p:spPr>
      </p:pic>
      <p:sp>
        <p:nvSpPr>
          <p:cNvPr id="2" name="Oval 1"/>
          <p:cNvSpPr/>
          <p:nvPr/>
        </p:nvSpPr>
        <p:spPr>
          <a:xfrm>
            <a:off x="8502015" y="3370580"/>
            <a:ext cx="882015" cy="6591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6" name="Oval 5"/>
          <p:cNvSpPr/>
          <p:nvPr/>
        </p:nvSpPr>
        <p:spPr>
          <a:xfrm>
            <a:off x="10674985" y="3394710"/>
            <a:ext cx="882015" cy="6591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EDA - Careloads (Barplot) </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sp>
        <p:nvSpPr>
          <p:cNvPr id="2" name="矩形 51"/>
          <p:cNvSpPr/>
          <p:nvPr/>
        </p:nvSpPr>
        <p:spPr>
          <a:xfrm>
            <a:off x="575945" y="1332865"/>
            <a:ext cx="10247630" cy="934085"/>
          </a:xfrm>
          <a:prstGeom prst="rect">
            <a:avLst/>
          </a:prstGeom>
        </p:spPr>
        <p:txBody>
          <a:bodyPr wrap="square">
            <a:noAutofit/>
          </a:bodyPr>
          <a:p>
            <a:pPr marL="0" marR="0" lvl="0" algn="l" defTabSz="914400" rtl="0" eaLnBrk="1" fontAlgn="auto" latinLnBrk="0" hangingPunct="1">
              <a:lnSpc>
                <a:spcPct val="120000"/>
              </a:lnSpc>
              <a:spcBef>
                <a:spcPts val="0"/>
              </a:spcBef>
              <a:spcAft>
                <a:spcPts val="0"/>
              </a:spcAft>
              <a:buClrTx/>
              <a:buSzTx/>
              <a:buFontTx/>
              <a:buNone/>
              <a:defRPr/>
            </a:pP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7" name="Picture 6" descr="2_process_count_stack"/>
          <p:cNvPicPr>
            <a:picLocks noChangeAspect="1"/>
          </p:cNvPicPr>
          <p:nvPr/>
        </p:nvPicPr>
        <p:blipFill>
          <a:blip r:embed="rId2"/>
          <a:stretch>
            <a:fillRect/>
          </a:stretch>
        </p:blipFill>
        <p:spPr>
          <a:xfrm>
            <a:off x="205740" y="3134995"/>
            <a:ext cx="4318000" cy="3057525"/>
          </a:xfrm>
          <a:prstGeom prst="rect">
            <a:avLst/>
          </a:prstGeom>
        </p:spPr>
      </p:pic>
      <p:pic>
        <p:nvPicPr>
          <p:cNvPr id="8" name="Picture 7" descr="2_process_count_stack_m"/>
          <p:cNvPicPr>
            <a:picLocks noChangeAspect="1"/>
          </p:cNvPicPr>
          <p:nvPr/>
        </p:nvPicPr>
        <p:blipFill>
          <a:blip r:embed="rId3"/>
          <a:stretch>
            <a:fillRect/>
          </a:stretch>
        </p:blipFill>
        <p:spPr>
          <a:xfrm>
            <a:off x="8017510" y="3163570"/>
            <a:ext cx="4080510" cy="3009265"/>
          </a:xfrm>
          <a:prstGeom prst="rect">
            <a:avLst/>
          </a:prstGeom>
        </p:spPr>
      </p:pic>
      <p:pic>
        <p:nvPicPr>
          <p:cNvPr id="9" name="Picture 8" descr="2_process_count_stack_w"/>
          <p:cNvPicPr>
            <a:picLocks noChangeAspect="1"/>
          </p:cNvPicPr>
          <p:nvPr/>
        </p:nvPicPr>
        <p:blipFill>
          <a:blip r:embed="rId4"/>
          <a:stretch>
            <a:fillRect/>
          </a:stretch>
        </p:blipFill>
        <p:spPr>
          <a:xfrm>
            <a:off x="4171950" y="3163570"/>
            <a:ext cx="4015740" cy="2988945"/>
          </a:xfrm>
          <a:prstGeom prst="rect">
            <a:avLst/>
          </a:prstGeom>
        </p:spPr>
      </p:pic>
      <p:sp>
        <p:nvSpPr>
          <p:cNvPr id="52" name="矩形 51"/>
          <p:cNvSpPr/>
          <p:nvPr/>
        </p:nvSpPr>
        <p:spPr>
          <a:xfrm>
            <a:off x="315595" y="1303655"/>
            <a:ext cx="8317865" cy="1198880"/>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Low percentage of virtual care </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kern="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=&gt; Normalization</a:t>
            </a:r>
            <a:endParaRPr lang="en-US" altLang="zh-CN" sz="2000" kern="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=&gt; Analysis separately</a:t>
            </a:r>
            <a:endParaRPr kumimoji="0" lang="en-US" altLang="zh-CN" sz="2000" b="0" i="0" u="none" strike="noStrike" kern="0" cap="none" spc="0" normalizeH="0" baseline="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EDA - Workloads (Providers)</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2" name="Picture 1" descr="2_EDA_WL_d"/>
          <p:cNvPicPr>
            <a:picLocks noChangeAspect="1"/>
          </p:cNvPicPr>
          <p:nvPr/>
        </p:nvPicPr>
        <p:blipFill>
          <a:blip r:embed="rId2"/>
          <a:stretch>
            <a:fillRect/>
          </a:stretch>
        </p:blipFill>
        <p:spPr>
          <a:xfrm>
            <a:off x="911860" y="2130425"/>
            <a:ext cx="9440545" cy="2202180"/>
          </a:xfrm>
          <a:prstGeom prst="rect">
            <a:avLst/>
          </a:prstGeom>
        </p:spPr>
      </p:pic>
      <p:pic>
        <p:nvPicPr>
          <p:cNvPr id="6" name="Picture 5" descr="2_EDA_WL_m"/>
          <p:cNvPicPr>
            <a:picLocks noChangeAspect="1"/>
          </p:cNvPicPr>
          <p:nvPr/>
        </p:nvPicPr>
        <p:blipFill>
          <a:blip r:embed="rId3"/>
          <a:stretch>
            <a:fillRect/>
          </a:stretch>
        </p:blipFill>
        <p:spPr>
          <a:xfrm>
            <a:off x="6108700" y="4025900"/>
            <a:ext cx="4243070" cy="2832100"/>
          </a:xfrm>
          <a:prstGeom prst="rect">
            <a:avLst/>
          </a:prstGeom>
        </p:spPr>
      </p:pic>
      <p:pic>
        <p:nvPicPr>
          <p:cNvPr id="7" name="Picture 6" descr="2_EDA_WL_w"/>
          <p:cNvPicPr>
            <a:picLocks noChangeAspect="1"/>
          </p:cNvPicPr>
          <p:nvPr/>
        </p:nvPicPr>
        <p:blipFill>
          <a:blip r:embed="rId4"/>
          <a:stretch>
            <a:fillRect/>
          </a:stretch>
        </p:blipFill>
        <p:spPr>
          <a:xfrm>
            <a:off x="1410970" y="4025900"/>
            <a:ext cx="4243070" cy="2832100"/>
          </a:xfrm>
          <a:prstGeom prst="rect">
            <a:avLst/>
          </a:prstGeom>
        </p:spPr>
      </p:pic>
      <p:sp>
        <p:nvSpPr>
          <p:cNvPr id="8" name="矩形 51"/>
          <p:cNvSpPr/>
          <p:nvPr/>
        </p:nvSpPr>
        <p:spPr>
          <a:xfrm>
            <a:off x="315595" y="1303655"/>
            <a:ext cx="10542270" cy="82994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The number of care providers on duty is highly consistent with the careload volume</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kern="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=&gt; This feature can be synergistically used with PSA data.</a:t>
            </a:r>
            <a:endParaRPr lang="en-US" altLang="zh-CN" sz="2000" kern="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28295" y="1291590"/>
            <a:ext cx="8695690" cy="534035"/>
          </a:xfrm>
          <a:prstGeom prst="rect">
            <a:avLst/>
          </a:prstGeom>
        </p:spPr>
        <p:txBody>
          <a:bodyPr wrap="square">
            <a:spAutoFit/>
          </a:bodyPr>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No significant insights derived from location data.” </a:t>
            </a:r>
            <a:endPar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EDA - Locations</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2" name="Picture 1" descr="2_EDA_location_id"/>
          <p:cNvPicPr>
            <a:picLocks noChangeAspect="1"/>
          </p:cNvPicPr>
          <p:nvPr/>
        </p:nvPicPr>
        <p:blipFill>
          <a:blip r:embed="rId2"/>
          <a:stretch>
            <a:fillRect/>
          </a:stretch>
        </p:blipFill>
        <p:spPr>
          <a:xfrm>
            <a:off x="1959610" y="1878965"/>
            <a:ext cx="8007985" cy="4777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AFAFA"/>
            </a:gs>
            <a:gs pos="100000">
              <a:srgbClr val="F3F3F3"/>
            </a:gs>
          </a:gsLst>
          <a:lin ang="5400000" scaled="0"/>
        </a:gradFill>
        <a:effectLst/>
      </p:bgPr>
    </p:bg>
    <p:spTree>
      <p:nvGrpSpPr>
        <p:cNvPr id="1" name=""/>
        <p:cNvGrpSpPr/>
        <p:nvPr/>
      </p:nvGrpSpPr>
      <p:grpSpPr>
        <a:xfrm>
          <a:off x="0" y="0"/>
          <a:ext cx="0" cy="0"/>
          <a:chOff x="0" y="0"/>
          <a:chExt cx="0" cy="0"/>
        </a:xfrm>
      </p:grpSpPr>
      <p:pic>
        <p:nvPicPr>
          <p:cNvPr id="5" name="图片 4" descr="C:\Users\Administrator\Desktop\未标题-1.jpg未标题-1"/>
          <p:cNvPicPr>
            <a:picLocks noChangeAspect="1"/>
          </p:cNvPicPr>
          <p:nvPr/>
        </p:nvPicPr>
        <p:blipFill>
          <a:blip r:embed="rId1"/>
          <a:srcRect/>
          <a:stretch>
            <a:fillRect/>
          </a:stretch>
        </p:blipFill>
        <p:spPr>
          <a:xfrm>
            <a:off x="-2222" y="1270"/>
            <a:ext cx="12193905" cy="6852920"/>
          </a:xfrm>
          <a:prstGeom prst="rect">
            <a:avLst/>
          </a:prstGeom>
        </p:spPr>
      </p:pic>
      <p:sp>
        <p:nvSpPr>
          <p:cNvPr id="7" name="矩形 6"/>
          <p:cNvSpPr/>
          <p:nvPr/>
        </p:nvSpPr>
        <p:spPr>
          <a:xfrm>
            <a:off x="-1904" y="1694815"/>
            <a:ext cx="12193270" cy="3465830"/>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9" name="组合 8"/>
          <p:cNvGrpSpPr/>
          <p:nvPr/>
        </p:nvGrpSpPr>
        <p:grpSpPr>
          <a:xfrm>
            <a:off x="2621281" y="2284730"/>
            <a:ext cx="9481185" cy="2306955"/>
            <a:chOff x="3960" y="3598"/>
            <a:chExt cx="14931" cy="3633"/>
          </a:xfrm>
        </p:grpSpPr>
        <p:grpSp>
          <p:nvGrpSpPr>
            <p:cNvPr id="11" name="组合 10"/>
            <p:cNvGrpSpPr/>
            <p:nvPr/>
          </p:nvGrpSpPr>
          <p:grpSpPr>
            <a:xfrm>
              <a:off x="7280" y="4144"/>
              <a:ext cx="11611" cy="2761"/>
              <a:chOff x="6859906" y="2206275"/>
              <a:chExt cx="7372981" cy="1753235"/>
            </a:xfrm>
          </p:grpSpPr>
          <p:sp>
            <p:nvSpPr>
              <p:cNvPr id="2" name="文本框 1"/>
              <p:cNvSpPr txBox="1"/>
              <p:nvPr/>
            </p:nvSpPr>
            <p:spPr>
              <a:xfrm>
                <a:off x="6859906" y="2206275"/>
                <a:ext cx="7372981" cy="1753235"/>
              </a:xfrm>
              <a:prstGeom prst="rect">
                <a:avLst/>
              </a:prstGeom>
              <a:noFill/>
            </p:spPr>
            <p:txBody>
              <a:bodyPr wrap="square" rtlCol="0">
                <a:spAutoFit/>
                <a:scene3d>
                  <a:camera prst="orthographicFront"/>
                  <a:lightRig rig="threePt" dir="t"/>
                </a:scene3d>
                <a:sp3d contourW="12700"/>
              </a:bodyPr>
              <a:lstStyle/>
              <a:p>
                <a:pPr algn="l"/>
                <a:r>
                  <a:rPr lang="en-US" altLang="zh-CN"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rPr>
                  <a:t>Preparation</a:t>
                </a:r>
                <a:r>
                  <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endParaRPr>
              </a:p>
              <a:p>
                <a:pPr algn="l"/>
                <a:endPar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endParaRPr>
              </a:p>
            </p:txBody>
          </p:sp>
          <p:sp>
            <p:nvSpPr>
              <p:cNvPr id="3" name="文本框 2"/>
              <p:cNvSpPr txBox="1"/>
              <p:nvPr/>
            </p:nvSpPr>
            <p:spPr>
              <a:xfrm>
                <a:off x="6868796" y="2787300"/>
                <a:ext cx="6936102" cy="922020"/>
              </a:xfrm>
              <a:prstGeom prst="rect">
                <a:avLst/>
              </a:prstGeom>
              <a:noFill/>
            </p:spPr>
            <p:txBody>
              <a:bodyPr wrap="square" rtlCol="0">
                <a:spAutoFit/>
                <a:scene3d>
                  <a:camera prst="orthographicFront"/>
                  <a:lightRig rig="threePt" dir="t"/>
                </a:scene3d>
                <a:sp3d contourW="12700"/>
              </a:bodyPr>
              <a:lstStyle/>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Preprocessing </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Feature Engineering</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p:txBody>
          </p:sp>
        </p:grpSp>
        <p:sp>
          <p:nvSpPr>
            <p:cNvPr id="4" name="文本框 3"/>
            <p:cNvSpPr txBox="1"/>
            <p:nvPr/>
          </p:nvSpPr>
          <p:spPr>
            <a:xfrm>
              <a:off x="3960" y="3598"/>
              <a:ext cx="3492" cy="3633"/>
            </a:xfrm>
            <a:prstGeom prst="rect">
              <a:avLst/>
            </a:prstGeom>
            <a:noFill/>
          </p:spPr>
          <p:txBody>
            <a:bodyPr wrap="none" rtlCol="0" anchor="t">
              <a:spAutoFit/>
            </a:bodyPr>
            <a:p>
              <a:r>
                <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rPr>
                <a:t>03</a:t>
              </a:r>
              <a:endPar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endParaRPr>
            </a:p>
          </p:txBody>
        </p:sp>
      </p:grpSp>
      <p:grpSp>
        <p:nvGrpSpPr>
          <p:cNvPr id="13" name="组合 12"/>
          <p:cNvGrpSpPr/>
          <p:nvPr/>
        </p:nvGrpSpPr>
        <p:grpSpPr>
          <a:xfrm>
            <a:off x="-2539" y="1562735"/>
            <a:ext cx="12194540" cy="3729990"/>
            <a:chOff x="-3" y="2482"/>
            <a:chExt cx="19204" cy="5874"/>
          </a:xfrm>
        </p:grpSpPr>
        <p:sp>
          <p:nvSpPr>
            <p:cNvPr id="10" name="矩形 9"/>
            <p:cNvSpPr/>
            <p:nvPr/>
          </p:nvSpPr>
          <p:spPr>
            <a:xfrm flipV="1">
              <a:off x="-1" y="2482"/>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2" name="矩形 11"/>
            <p:cNvSpPr/>
            <p:nvPr/>
          </p:nvSpPr>
          <p:spPr>
            <a:xfrm flipV="1">
              <a:off x="-3" y="8300"/>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 advTm="5000"/>
    </mc:Choice>
    <mc:Fallback>
      <p:transition spd="slow"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Prepossessing </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sp>
        <p:nvSpPr>
          <p:cNvPr id="2" name="矩形 51"/>
          <p:cNvSpPr/>
          <p:nvPr/>
        </p:nvSpPr>
        <p:spPr>
          <a:xfrm>
            <a:off x="575945" y="1332865"/>
            <a:ext cx="10963910" cy="934085"/>
          </a:xfrm>
          <a:prstGeom prst="rect">
            <a:avLst/>
          </a:prstGeom>
        </p:spPr>
        <p:txBody>
          <a:bodyPr wrap="square">
            <a:noAutofit/>
          </a:bodyPr>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Partition (Train:Valid:Test = 6:2:2)</a:t>
            </a: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Post-feature engineering normalization using Min-max scaling.</a:t>
            </a: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grpSp>
        <p:nvGrpSpPr>
          <p:cNvPr id="5" name="Group 4"/>
          <p:cNvGrpSpPr/>
          <p:nvPr/>
        </p:nvGrpSpPr>
        <p:grpSpPr>
          <a:xfrm>
            <a:off x="2626360" y="2613660"/>
            <a:ext cx="6403975" cy="3576320"/>
            <a:chOff x="1316" y="2179"/>
            <a:chExt cx="16856" cy="8187"/>
          </a:xfrm>
        </p:grpSpPr>
        <p:pic>
          <p:nvPicPr>
            <p:cNvPr id="6" name="Picture 5"/>
            <p:cNvPicPr>
              <a:picLocks noChangeAspect="1"/>
            </p:cNvPicPr>
            <p:nvPr/>
          </p:nvPicPr>
          <p:blipFill>
            <a:blip r:embed="rId2"/>
            <a:stretch>
              <a:fillRect/>
            </a:stretch>
          </p:blipFill>
          <p:spPr>
            <a:xfrm>
              <a:off x="3603" y="5146"/>
              <a:ext cx="10339" cy="5221"/>
            </a:xfrm>
            <a:prstGeom prst="rect">
              <a:avLst/>
            </a:prstGeom>
          </p:spPr>
        </p:pic>
        <p:pic>
          <p:nvPicPr>
            <p:cNvPr id="7" name="Picture 6"/>
            <p:cNvPicPr>
              <a:picLocks noChangeAspect="1"/>
            </p:cNvPicPr>
            <p:nvPr/>
          </p:nvPicPr>
          <p:blipFill>
            <a:blip r:embed="rId3"/>
            <a:stretch>
              <a:fillRect/>
            </a:stretch>
          </p:blipFill>
          <p:spPr>
            <a:xfrm>
              <a:off x="1316" y="2179"/>
              <a:ext cx="16856" cy="2273"/>
            </a:xfrm>
            <a:prstGeom prst="rect">
              <a:avLst/>
            </a:prstGeom>
          </p:spPr>
        </p:pic>
        <p:cxnSp>
          <p:nvCxnSpPr>
            <p:cNvPr id="9" name="Straight Arrow Connector 8"/>
            <p:cNvCxnSpPr/>
            <p:nvPr/>
          </p:nvCxnSpPr>
          <p:spPr>
            <a:xfrm flipH="1">
              <a:off x="3739" y="4305"/>
              <a:ext cx="1776" cy="65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11971" y="4239"/>
              <a:ext cx="1776" cy="65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Feature Analysis - FFT </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sp>
        <p:nvSpPr>
          <p:cNvPr id="2" name="矩形 51"/>
          <p:cNvSpPr/>
          <p:nvPr/>
        </p:nvSpPr>
        <p:spPr>
          <a:xfrm>
            <a:off x="575945" y="1332865"/>
            <a:ext cx="10963910" cy="934085"/>
          </a:xfrm>
          <a:prstGeom prst="rect">
            <a:avLst/>
          </a:prstGeom>
        </p:spPr>
        <p:txBody>
          <a:bodyPr wrap="square">
            <a:no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Fast Fourier Transform </a:t>
            </a:r>
            <a:r>
              <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-1) </a:t>
            </a:r>
            <a:r>
              <a:rPr lang="en-US" altLang="zh-CN" sz="2400"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Face2Face 2) MS_Teams3) Phone 4) Telehealth 5) Total</a:t>
            </a:r>
            <a:endParaRPr kumimoji="0" lang="en-US" altLang="zh-CN"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Periodic patterns identified (where at when?) =&gt; JTF analysis</a:t>
            </a: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5" name="Picture 4" descr="3_feature3_fft"/>
          <p:cNvPicPr>
            <a:picLocks noChangeAspect="1"/>
          </p:cNvPicPr>
          <p:nvPr/>
        </p:nvPicPr>
        <p:blipFill>
          <a:blip r:embed="rId2"/>
          <a:stretch>
            <a:fillRect/>
          </a:stretch>
        </p:blipFill>
        <p:spPr>
          <a:xfrm>
            <a:off x="2166620" y="2272030"/>
            <a:ext cx="8183880" cy="4454525"/>
          </a:xfrm>
          <a:prstGeom prst="rect">
            <a:avLst/>
          </a:prstGeom>
        </p:spPr>
      </p:pic>
      <p:sp>
        <p:nvSpPr>
          <p:cNvPr id="7" name="Oval 6"/>
          <p:cNvSpPr/>
          <p:nvPr/>
        </p:nvSpPr>
        <p:spPr>
          <a:xfrm>
            <a:off x="6626225" y="5513705"/>
            <a:ext cx="393065" cy="923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8" name="Oval 7"/>
          <p:cNvSpPr/>
          <p:nvPr/>
        </p:nvSpPr>
        <p:spPr>
          <a:xfrm>
            <a:off x="4007485" y="3233420"/>
            <a:ext cx="393065" cy="923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9" name="Oval 8"/>
          <p:cNvSpPr/>
          <p:nvPr/>
        </p:nvSpPr>
        <p:spPr>
          <a:xfrm>
            <a:off x="4020185" y="5406390"/>
            <a:ext cx="393065" cy="923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0" name="Oval 9"/>
          <p:cNvSpPr/>
          <p:nvPr/>
        </p:nvSpPr>
        <p:spPr>
          <a:xfrm>
            <a:off x="6626225" y="3211830"/>
            <a:ext cx="393065" cy="923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1" name="Oval 10"/>
          <p:cNvSpPr/>
          <p:nvPr/>
        </p:nvSpPr>
        <p:spPr>
          <a:xfrm>
            <a:off x="9277985" y="3257550"/>
            <a:ext cx="393065" cy="923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Feature Analysis - Joint Time-Frequency Analysis (WPS) </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sp>
        <p:nvSpPr>
          <p:cNvPr id="2" name="矩形 51"/>
          <p:cNvSpPr/>
          <p:nvPr/>
        </p:nvSpPr>
        <p:spPr>
          <a:xfrm>
            <a:off x="120015" y="1332865"/>
            <a:ext cx="12071985" cy="923925"/>
          </a:xfrm>
          <a:prstGeom prst="rect">
            <a:avLst/>
          </a:prstGeom>
        </p:spPr>
        <p:txBody>
          <a:bodyPr wrap="square">
            <a:noAutofit/>
          </a:bodyPr>
          <a:p>
            <a:pPr marL="0" marR="0" lvl="0" indent="0" algn="l" defTabSz="914400" rtl="0" eaLnBrk="1" fontAlgn="auto" latinLnBrk="0" hangingPunct="1">
              <a:lnSpc>
                <a:spcPct val="120000"/>
              </a:lnSpc>
              <a:spcBef>
                <a:spcPts val="0"/>
              </a:spcBef>
              <a:spcAft>
                <a:spcPts val="0"/>
              </a:spcAft>
              <a:buClrTx/>
              <a:buSzTx/>
              <a:buFontTx/>
              <a:buNone/>
              <a:defRPr/>
            </a:pPr>
            <a:r>
              <a:rPr lang="en-US" altLang="zh-CN" sz="2400" b="1"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Wavelet Power Spectrum </a:t>
            </a:r>
            <a:r>
              <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DWT (</a:t>
            </a:r>
            <a:r>
              <a:rPr kumimoji="0" lang="en-US" altLang="zh-CN" sz="2400" i="0" u="none" strike="sng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CWT</a:t>
            </a:r>
            <a:r>
              <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Periodic patterns@Level 2 or 3</a:t>
            </a: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10" name="Picture 9" descr="3_feature4_WPS1"/>
          <p:cNvPicPr>
            <a:picLocks noChangeAspect="1"/>
          </p:cNvPicPr>
          <p:nvPr/>
        </p:nvPicPr>
        <p:blipFill>
          <a:blip r:embed="rId2"/>
          <a:stretch>
            <a:fillRect/>
          </a:stretch>
        </p:blipFill>
        <p:spPr>
          <a:xfrm>
            <a:off x="314325" y="1880235"/>
            <a:ext cx="5090160" cy="1676400"/>
          </a:xfrm>
          <a:prstGeom prst="rect">
            <a:avLst/>
          </a:prstGeom>
        </p:spPr>
      </p:pic>
      <p:pic>
        <p:nvPicPr>
          <p:cNvPr id="11" name="Picture 10" descr="3_feature4_WPS2"/>
          <p:cNvPicPr>
            <a:picLocks noChangeAspect="1"/>
          </p:cNvPicPr>
          <p:nvPr/>
        </p:nvPicPr>
        <p:blipFill>
          <a:blip r:embed="rId3"/>
          <a:stretch>
            <a:fillRect/>
          </a:stretch>
        </p:blipFill>
        <p:spPr>
          <a:xfrm>
            <a:off x="314325" y="3467735"/>
            <a:ext cx="5090795" cy="1676400"/>
          </a:xfrm>
          <a:prstGeom prst="rect">
            <a:avLst/>
          </a:prstGeom>
        </p:spPr>
      </p:pic>
      <p:pic>
        <p:nvPicPr>
          <p:cNvPr id="12" name="Picture 11" descr="3_feature4_WPS3"/>
          <p:cNvPicPr>
            <a:picLocks noChangeAspect="1"/>
          </p:cNvPicPr>
          <p:nvPr/>
        </p:nvPicPr>
        <p:blipFill>
          <a:blip r:embed="rId4"/>
          <a:stretch>
            <a:fillRect/>
          </a:stretch>
        </p:blipFill>
        <p:spPr>
          <a:xfrm>
            <a:off x="314325" y="5144135"/>
            <a:ext cx="5090795" cy="1676400"/>
          </a:xfrm>
          <a:prstGeom prst="rect">
            <a:avLst/>
          </a:prstGeom>
        </p:spPr>
      </p:pic>
      <p:pic>
        <p:nvPicPr>
          <p:cNvPr id="13" name="Picture 12" descr="3_feature4_WPS4"/>
          <p:cNvPicPr>
            <a:picLocks noChangeAspect="1"/>
          </p:cNvPicPr>
          <p:nvPr/>
        </p:nvPicPr>
        <p:blipFill>
          <a:blip r:embed="rId5"/>
          <a:stretch>
            <a:fillRect/>
          </a:stretch>
        </p:blipFill>
        <p:spPr>
          <a:xfrm>
            <a:off x="5761990" y="1880235"/>
            <a:ext cx="5060950" cy="1667510"/>
          </a:xfrm>
          <a:prstGeom prst="rect">
            <a:avLst/>
          </a:prstGeom>
        </p:spPr>
      </p:pic>
      <p:pic>
        <p:nvPicPr>
          <p:cNvPr id="14" name="Picture 13" descr="3_feature4_WPS5"/>
          <p:cNvPicPr>
            <a:picLocks noChangeAspect="1"/>
          </p:cNvPicPr>
          <p:nvPr/>
        </p:nvPicPr>
        <p:blipFill>
          <a:blip r:embed="rId6"/>
          <a:stretch>
            <a:fillRect/>
          </a:stretch>
        </p:blipFill>
        <p:spPr>
          <a:xfrm>
            <a:off x="5761990" y="3467735"/>
            <a:ext cx="5061585" cy="1666875"/>
          </a:xfrm>
          <a:prstGeom prst="rect">
            <a:avLst/>
          </a:prstGeom>
        </p:spPr>
      </p:pic>
      <p:sp>
        <p:nvSpPr>
          <p:cNvPr id="5" name="Rectangles 4"/>
          <p:cNvSpPr/>
          <p:nvPr/>
        </p:nvSpPr>
        <p:spPr>
          <a:xfrm>
            <a:off x="194945" y="2059305"/>
            <a:ext cx="10910570" cy="323850"/>
          </a:xfrm>
          <a:prstGeom prst="rect">
            <a:avLst/>
          </a:prstGeom>
          <a:noFill/>
          <a:ln w="254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6" name="Rectangles 5"/>
          <p:cNvSpPr/>
          <p:nvPr/>
        </p:nvSpPr>
        <p:spPr>
          <a:xfrm>
            <a:off x="219075" y="3660775"/>
            <a:ext cx="10910570" cy="323850"/>
          </a:xfrm>
          <a:prstGeom prst="rect">
            <a:avLst/>
          </a:prstGeom>
          <a:noFill/>
          <a:ln w="254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7" name="Rectangles 6"/>
          <p:cNvSpPr/>
          <p:nvPr/>
        </p:nvSpPr>
        <p:spPr>
          <a:xfrm>
            <a:off x="321945" y="5329555"/>
            <a:ext cx="5440045" cy="323850"/>
          </a:xfrm>
          <a:prstGeom prst="rect">
            <a:avLst/>
          </a:prstGeom>
          <a:noFill/>
          <a:ln w="254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Feature Engineering - COVID-19/PSA</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sp>
        <p:nvSpPr>
          <p:cNvPr id="2" name="矩形 51"/>
          <p:cNvSpPr/>
          <p:nvPr/>
        </p:nvSpPr>
        <p:spPr>
          <a:xfrm>
            <a:off x="575945" y="1332865"/>
            <a:ext cx="10247630" cy="142049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en-US" altLang="zh-CN" sz="2400" b="1"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Events (planning) - Introduce Covid19/PSA (Physician Service Agreement)</a:t>
            </a:r>
            <a:endParaRPr lang="en-US" altLang="zh-CN" sz="2400" b="1"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Categorical data: One-Hot Encoding for Covid-19 or Dates of PSA execution</a:t>
            </a: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Sequential data : additional CWT Scalogram for event capture</a:t>
            </a:r>
            <a:endParaRPr kumimoji="0" lang="en-US" altLang="zh-CN" sz="24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t="7824" b="7115"/>
          <a:stretch>
            <a:fillRect/>
          </a:stretch>
        </p:blipFill>
        <p:spPr>
          <a:xfrm>
            <a:off x="-14605" y="-36195"/>
            <a:ext cx="12221845" cy="6931025"/>
          </a:xfrm>
          <a:prstGeom prst="rect">
            <a:avLst/>
          </a:prstGeom>
        </p:spPr>
      </p:pic>
      <p:sp>
        <p:nvSpPr>
          <p:cNvPr id="3" name="矩形 2"/>
          <p:cNvSpPr/>
          <p:nvPr/>
        </p:nvSpPr>
        <p:spPr>
          <a:xfrm>
            <a:off x="-14605" y="-72390"/>
            <a:ext cx="12221845" cy="693039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34" name="矩形 33"/>
          <p:cNvSpPr/>
          <p:nvPr/>
        </p:nvSpPr>
        <p:spPr>
          <a:xfrm>
            <a:off x="1154422" y="1688322"/>
            <a:ext cx="1878910" cy="39878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00</a:t>
            </a:r>
            <a:endPar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35" name="矩形 34"/>
          <p:cNvSpPr/>
          <p:nvPr/>
        </p:nvSpPr>
        <p:spPr>
          <a:xfrm>
            <a:off x="3490532" y="1625839"/>
            <a:ext cx="6574032" cy="46037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Introduction</a:t>
            </a:r>
            <a:endPar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cxnSp>
        <p:nvCxnSpPr>
          <p:cNvPr id="36" name="直接连接符 35"/>
          <p:cNvCxnSpPr/>
          <p:nvPr/>
        </p:nvCxnSpPr>
        <p:spPr>
          <a:xfrm>
            <a:off x="3158904" y="1761815"/>
            <a:ext cx="0" cy="2228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1154422" y="2312840"/>
            <a:ext cx="1878910" cy="39878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01</a:t>
            </a:r>
            <a:endPar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39" name="矩形 38"/>
          <p:cNvSpPr/>
          <p:nvPr/>
        </p:nvSpPr>
        <p:spPr>
          <a:xfrm>
            <a:off x="3490532" y="2224957"/>
            <a:ext cx="6574032" cy="46037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kern="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微软雅黑 Light" panose="020B0502040204020203" pitchFamily="34" charset="-122"/>
              </a:rPr>
              <a:t>Initial Inspection</a:t>
            </a:r>
            <a:r>
              <a:rPr lang="zh-CN" altLang="en-US" sz="2000" kern="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微软雅黑 Light" panose="020B0502040204020203" pitchFamily="34" charset="-122"/>
              </a:rPr>
              <a:t> </a:t>
            </a:r>
            <a:endParaRPr kumimoji="0" lang="zh-CN" alt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cxnSp>
        <p:nvCxnSpPr>
          <p:cNvPr id="40" name="直接连接符 39"/>
          <p:cNvCxnSpPr/>
          <p:nvPr/>
        </p:nvCxnSpPr>
        <p:spPr>
          <a:xfrm>
            <a:off x="3158904" y="2369990"/>
            <a:ext cx="0" cy="2228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154422" y="2937358"/>
            <a:ext cx="1878910" cy="39878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02</a:t>
            </a:r>
            <a:endPar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43" name="矩形 42"/>
          <p:cNvSpPr/>
          <p:nvPr/>
        </p:nvSpPr>
        <p:spPr>
          <a:xfrm>
            <a:off x="3490532" y="2874875"/>
            <a:ext cx="6574032" cy="46037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Exploratory Data Analysis </a:t>
            </a:r>
            <a:endPar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cxnSp>
        <p:nvCxnSpPr>
          <p:cNvPr id="44" name="直接连接符 43"/>
          <p:cNvCxnSpPr/>
          <p:nvPr/>
        </p:nvCxnSpPr>
        <p:spPr>
          <a:xfrm>
            <a:off x="3158904" y="2984983"/>
            <a:ext cx="0" cy="2228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154422" y="3561876"/>
            <a:ext cx="1878910" cy="39878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03</a:t>
            </a:r>
            <a:endPar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47" name="矩形 46"/>
          <p:cNvSpPr/>
          <p:nvPr/>
        </p:nvSpPr>
        <p:spPr>
          <a:xfrm>
            <a:off x="3490532" y="3504473"/>
            <a:ext cx="6574032" cy="46037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Preparation</a:t>
            </a:r>
            <a:endPar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cxnSp>
        <p:nvCxnSpPr>
          <p:cNvPr id="48" name="直接连接符 47"/>
          <p:cNvCxnSpPr/>
          <p:nvPr/>
        </p:nvCxnSpPr>
        <p:spPr>
          <a:xfrm>
            <a:off x="3158904" y="3628551"/>
            <a:ext cx="0" cy="2228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154430" y="4182110"/>
            <a:ext cx="2151380" cy="39878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04</a:t>
            </a:r>
            <a:endParaRPr kumimoji="0" lang="en-US"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
        <p:nvSpPr>
          <p:cNvPr id="51" name="矩形 50"/>
          <p:cNvSpPr/>
          <p:nvPr/>
        </p:nvSpPr>
        <p:spPr>
          <a:xfrm>
            <a:off x="3490532" y="4123911"/>
            <a:ext cx="6574032" cy="46037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Initial Forecast</a:t>
            </a:r>
            <a:endPar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cxnSp>
        <p:nvCxnSpPr>
          <p:cNvPr id="52" name="直接连接符 51"/>
          <p:cNvCxnSpPr/>
          <p:nvPr/>
        </p:nvCxnSpPr>
        <p:spPr>
          <a:xfrm>
            <a:off x="3158904" y="4253069"/>
            <a:ext cx="0" cy="2228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1154422" y="4810911"/>
            <a:ext cx="1878910" cy="398780"/>
          </a:xfrm>
          <a:prstGeom prst="rect">
            <a:avLst/>
          </a:prstGeom>
        </p:spPr>
        <p:txBody>
          <a:bodyPr wrap="squar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rPr>
              <a:t>05</a:t>
            </a:r>
            <a:endParaRPr kumimoji="0" lang="en-US" sz="2000" b="0" i="0" u="none" strike="noStrike" kern="0" cap="none" spc="0" normalizeH="0" baseline="0" dirty="0">
              <a:solidFill>
                <a:schemeClr val="bg1"/>
              </a:solidFill>
              <a:latin typeface="Calibri" panose="020F0502020204030204" charset="0"/>
              <a:ea typeface="Calibri" panose="020F0502020204030204" charset="0"/>
              <a:cs typeface="Calibri" panose="020F0502020204030204" charset="0"/>
              <a:sym typeface="Arial" panose="020B0604020202020204" pitchFamily="34" charset="0"/>
            </a:endParaRPr>
          </a:p>
        </p:txBody>
      </p:sp>
      <p:cxnSp>
        <p:nvCxnSpPr>
          <p:cNvPr id="56" name="直接连接符 55"/>
          <p:cNvCxnSpPr/>
          <p:nvPr/>
        </p:nvCxnSpPr>
        <p:spPr>
          <a:xfrm>
            <a:off x="3158904" y="4891950"/>
            <a:ext cx="0" cy="22289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032510" y="651510"/>
            <a:ext cx="10114915" cy="1445260"/>
          </a:xfrm>
          <a:prstGeom prst="rect">
            <a:avLst/>
          </a:prstGeom>
          <a:noFill/>
        </p:spPr>
        <p:txBody>
          <a:bodyPr wrap="square" rtlCol="0">
            <a:spAutoFit/>
            <a:scene3d>
              <a:camera prst="orthographicFront"/>
              <a:lightRig rig="threePt" dir="t"/>
            </a:scene3d>
            <a:sp3d contourW="12700"/>
          </a:bodyPr>
          <a:p>
            <a:pPr algn="l"/>
            <a:r>
              <a:rPr lang="en-US" altLang="zh-CN" sz="4400" b="1" dirty="0">
                <a:solidFill>
                  <a:schemeClr val="bg1"/>
                </a:solidFill>
                <a:latin typeface="Calibri" panose="020F0502020204030204" charset="0"/>
                <a:ea typeface="Calibri" panose="020F0502020204030204" charset="0"/>
                <a:sym typeface="微软雅黑 Light" panose="020B0502040204020203" pitchFamily="34" charset="-122"/>
              </a:rPr>
              <a:t>Contents</a:t>
            </a:r>
            <a:r>
              <a:rPr lang="zh-CN" altLang="en-US" sz="4400" b="1" dirty="0">
                <a:solidFill>
                  <a:schemeClr val="bg1"/>
                </a:solidFill>
                <a:latin typeface="Calibri" panose="020F0502020204030204" charset="0"/>
                <a:ea typeface="Calibri" panose="020F0502020204030204" charset="0"/>
                <a:sym typeface="微软雅黑 Light" panose="020B0502040204020203" pitchFamily="34" charset="-122"/>
              </a:rPr>
              <a:t>
</a:t>
            </a:r>
            <a:endParaRPr lang="zh-CN" altLang="en-US" sz="44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sp>
        <p:nvSpPr>
          <p:cNvPr id="4" name="矩形 50"/>
          <p:cNvSpPr/>
          <p:nvPr/>
        </p:nvSpPr>
        <p:spPr>
          <a:xfrm>
            <a:off x="3497517" y="4782406"/>
            <a:ext cx="6574032" cy="46037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Discussion</a:t>
            </a:r>
            <a:endParaRPr kumimoji="0" lang="en-US" altLang="zh-CN" sz="2000" b="0" i="0" u="none" strike="noStrike" kern="0" cap="none" spc="0" normalizeH="0" baseline="0" noProof="0" dirty="0">
              <a:ln>
                <a:noFill/>
              </a:ln>
              <a:solidFill>
                <a:schemeClr val="bg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AFAFA"/>
            </a:gs>
            <a:gs pos="100000">
              <a:srgbClr val="F3F3F3"/>
            </a:gs>
          </a:gsLst>
          <a:lin ang="5400000" scaled="0"/>
        </a:gradFill>
        <a:effectLst/>
      </p:bgPr>
    </p:bg>
    <p:spTree>
      <p:nvGrpSpPr>
        <p:cNvPr id="1" name=""/>
        <p:cNvGrpSpPr/>
        <p:nvPr/>
      </p:nvGrpSpPr>
      <p:grpSpPr>
        <a:xfrm>
          <a:off x="0" y="0"/>
          <a:ext cx="0" cy="0"/>
          <a:chOff x="0" y="0"/>
          <a:chExt cx="0" cy="0"/>
        </a:xfrm>
      </p:grpSpPr>
      <p:pic>
        <p:nvPicPr>
          <p:cNvPr id="5" name="图片 4" descr="C:\Users\Administrator\Desktop\未标题-1.jpg未标题-1"/>
          <p:cNvPicPr>
            <a:picLocks noChangeAspect="1"/>
          </p:cNvPicPr>
          <p:nvPr/>
        </p:nvPicPr>
        <p:blipFill>
          <a:blip r:embed="rId1"/>
          <a:srcRect/>
          <a:stretch>
            <a:fillRect/>
          </a:stretch>
        </p:blipFill>
        <p:spPr>
          <a:xfrm>
            <a:off x="-2222" y="1270"/>
            <a:ext cx="12193905" cy="6852920"/>
          </a:xfrm>
          <a:prstGeom prst="rect">
            <a:avLst/>
          </a:prstGeom>
        </p:spPr>
      </p:pic>
      <p:sp>
        <p:nvSpPr>
          <p:cNvPr id="7" name="矩形 6"/>
          <p:cNvSpPr/>
          <p:nvPr/>
        </p:nvSpPr>
        <p:spPr>
          <a:xfrm>
            <a:off x="-1904" y="1694815"/>
            <a:ext cx="12193270" cy="3465830"/>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9" name="组合 8"/>
          <p:cNvGrpSpPr/>
          <p:nvPr/>
        </p:nvGrpSpPr>
        <p:grpSpPr>
          <a:xfrm>
            <a:off x="2621281" y="2284730"/>
            <a:ext cx="8268335" cy="2306955"/>
            <a:chOff x="3960" y="3598"/>
            <a:chExt cx="13021" cy="3633"/>
          </a:xfrm>
        </p:grpSpPr>
        <p:grpSp>
          <p:nvGrpSpPr>
            <p:cNvPr id="11" name="组合 10"/>
            <p:cNvGrpSpPr/>
            <p:nvPr/>
          </p:nvGrpSpPr>
          <p:grpSpPr>
            <a:xfrm>
              <a:off x="7280" y="4144"/>
              <a:ext cx="9701" cy="2305"/>
              <a:chOff x="6859906" y="2206275"/>
              <a:chExt cx="6160132" cy="1463675"/>
            </a:xfrm>
          </p:grpSpPr>
          <p:sp>
            <p:nvSpPr>
              <p:cNvPr id="2" name="文本框 1"/>
              <p:cNvSpPr txBox="1"/>
              <p:nvPr/>
            </p:nvSpPr>
            <p:spPr>
              <a:xfrm>
                <a:off x="6859906" y="2206275"/>
                <a:ext cx="5764527" cy="684530"/>
              </a:xfrm>
              <a:prstGeom prst="rect">
                <a:avLst/>
              </a:prstGeom>
              <a:noFill/>
            </p:spPr>
            <p:txBody>
              <a:bodyPr wrap="square" rtlCol="0">
                <a:noAutofit/>
                <a:scene3d>
                  <a:camera prst="orthographicFront"/>
                  <a:lightRig rig="threePt" dir="t"/>
                </a:scene3d>
                <a:sp3d contourW="12700"/>
              </a:bodyPr>
              <a:lstStyle/>
              <a:p>
                <a:pPr algn="l"/>
                <a:r>
                  <a:rPr lang="en-US" altLang="zh-CN"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rPr>
                  <a:t>Initial Forecast</a:t>
                </a:r>
                <a:r>
                  <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endParaRPr>
              </a:p>
              <a:p>
                <a:pPr algn="l"/>
                <a:r>
                  <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endParaRPr>
              </a:p>
            </p:txBody>
          </p:sp>
          <p:sp>
            <p:nvSpPr>
              <p:cNvPr id="3" name="文本框 2"/>
              <p:cNvSpPr txBox="1"/>
              <p:nvPr/>
            </p:nvSpPr>
            <p:spPr>
              <a:xfrm>
                <a:off x="6859906" y="2747930"/>
                <a:ext cx="6160132" cy="922020"/>
              </a:xfrm>
              <a:prstGeom prst="rect">
                <a:avLst/>
              </a:prstGeom>
              <a:noFill/>
            </p:spPr>
            <p:txBody>
              <a:bodyPr wrap="square" rtlCol="0">
                <a:spAutoFit/>
                <a:scene3d>
                  <a:camera prst="orthographicFront"/>
                  <a:lightRig rig="threePt" dir="t"/>
                </a:scene3d>
                <a:sp3d contourW="12700"/>
              </a:bodyPr>
              <a:lstStyle/>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Statistical Models (ARIMA)</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RNN Models (LSTM)</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p:txBody>
          </p:sp>
        </p:grpSp>
        <p:sp>
          <p:nvSpPr>
            <p:cNvPr id="4" name="文本框 3"/>
            <p:cNvSpPr txBox="1"/>
            <p:nvPr/>
          </p:nvSpPr>
          <p:spPr>
            <a:xfrm>
              <a:off x="3960" y="3598"/>
              <a:ext cx="3492" cy="3633"/>
            </a:xfrm>
            <a:prstGeom prst="rect">
              <a:avLst/>
            </a:prstGeom>
            <a:noFill/>
          </p:spPr>
          <p:txBody>
            <a:bodyPr wrap="none" rtlCol="0" anchor="t">
              <a:spAutoFit/>
            </a:bodyPr>
            <a:p>
              <a:r>
                <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rPr>
                <a:t>04</a:t>
              </a:r>
              <a:endPar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endParaRPr>
            </a:p>
          </p:txBody>
        </p:sp>
      </p:grpSp>
      <p:grpSp>
        <p:nvGrpSpPr>
          <p:cNvPr id="13" name="组合 12"/>
          <p:cNvGrpSpPr/>
          <p:nvPr/>
        </p:nvGrpSpPr>
        <p:grpSpPr>
          <a:xfrm>
            <a:off x="-2539" y="1562735"/>
            <a:ext cx="12194540" cy="3729990"/>
            <a:chOff x="-3" y="2482"/>
            <a:chExt cx="19204" cy="5874"/>
          </a:xfrm>
        </p:grpSpPr>
        <p:sp>
          <p:nvSpPr>
            <p:cNvPr id="10" name="矩形 9"/>
            <p:cNvSpPr/>
            <p:nvPr/>
          </p:nvSpPr>
          <p:spPr>
            <a:xfrm flipV="1">
              <a:off x="-1" y="2482"/>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2" name="矩形 11"/>
            <p:cNvSpPr/>
            <p:nvPr/>
          </p:nvSpPr>
          <p:spPr>
            <a:xfrm flipV="1">
              <a:off x="-3" y="8300"/>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 advTm="5000"/>
    </mc:Choice>
    <mc:Fallback>
      <p:transition spd="slow"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67970" y="1327785"/>
            <a:ext cx="11924030" cy="82994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Modes </a:t>
            </a:r>
            <a:r>
              <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a:t>
            </a: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ARIMA: Forecasting Performance Metric: RMSE. The model did not capture significant patterns, resulting in a high RMSE.</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Statistical Model</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5" name="Picture 4" descr="4_forecast_ARIAM1"/>
          <p:cNvPicPr>
            <a:picLocks noChangeAspect="1"/>
          </p:cNvPicPr>
          <p:nvPr/>
        </p:nvPicPr>
        <p:blipFill>
          <a:blip r:embed="rId2"/>
          <a:stretch>
            <a:fillRect/>
          </a:stretch>
        </p:blipFill>
        <p:spPr>
          <a:xfrm>
            <a:off x="680085" y="2123440"/>
            <a:ext cx="10584815" cy="4487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14325" y="1299210"/>
            <a:ext cx="11690350" cy="1568450"/>
          </a:xfrm>
          <a:prstGeom prst="rect">
            <a:avLst/>
          </a:prstGeom>
        </p:spPr>
        <p:txBody>
          <a:bodyPr wrap="square">
            <a:spAutoFit/>
          </a:bodyPr>
          <a:p>
            <a:pPr marL="0" marR="0" lvl="0" algn="l" defTabSz="914400" rtl="0" eaLnBrk="1" fontAlgn="auto" latinLnBrk="0" hangingPunct="1">
              <a:lnSpc>
                <a:spcPct val="120000"/>
              </a:lnSpc>
              <a:spcBef>
                <a:spcPts val="0"/>
              </a:spcBef>
              <a:spcAft>
                <a:spcPts val="0"/>
              </a:spcAft>
              <a:buClrTx/>
              <a:buSzTx/>
              <a:buFontTx/>
              <a:buNone/>
              <a:defRPr/>
            </a:pPr>
            <a:r>
              <a:rPr lang="en-US" altLang="zh-CN" sz="2000" b="1"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Model Hyper-parameters (Using TensorFlow Framework):</a:t>
            </a:r>
            <a:endParaRPr lang="en-US" altLang="zh-CN" sz="2000" b="1"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lang="en-US" altLang="zh-CN" sz="2000"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 learning_rate(Adam) = 0.0001, epochs=200, look-back=1, batch_size=2</a:t>
            </a:r>
            <a:endParaRPr lang="en-US" altLang="zh-CN" sz="2000"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lang="en-US" altLang="zh-CN" sz="2000"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 Criteria (Loss: RMSE)</a:t>
            </a:r>
            <a:endPar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Model Structure</a:t>
            </a:r>
            <a:endPar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Long Short-Term Memory Networks - Model</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5" name="Picture 4" descr="4_forecast1_LSTM_model"/>
          <p:cNvPicPr>
            <a:picLocks noChangeAspect="1"/>
          </p:cNvPicPr>
          <p:nvPr/>
        </p:nvPicPr>
        <p:blipFill>
          <a:blip r:embed="rId2"/>
          <a:stretch>
            <a:fillRect/>
          </a:stretch>
        </p:blipFill>
        <p:spPr>
          <a:xfrm>
            <a:off x="8243570" y="1659890"/>
            <a:ext cx="2427605" cy="4926965"/>
          </a:xfrm>
          <a:prstGeom prst="rect">
            <a:avLst/>
          </a:prstGeom>
        </p:spPr>
      </p:pic>
      <p:pic>
        <p:nvPicPr>
          <p:cNvPr id="8" name="Picture 7" descr="4_forecast1_LSTM_model0"/>
          <p:cNvPicPr>
            <a:picLocks noChangeAspect="1"/>
          </p:cNvPicPr>
          <p:nvPr/>
        </p:nvPicPr>
        <p:blipFill>
          <a:blip r:embed="rId3"/>
          <a:stretch>
            <a:fillRect/>
          </a:stretch>
        </p:blipFill>
        <p:spPr>
          <a:xfrm>
            <a:off x="1711325" y="2955290"/>
            <a:ext cx="5036820" cy="3177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14325" y="1299210"/>
            <a:ext cx="11690350" cy="829945"/>
          </a:xfrm>
          <a:prstGeom prst="rect">
            <a:avLst/>
          </a:prstGeom>
        </p:spPr>
        <p:txBody>
          <a:bodyPr wrap="square">
            <a:spAutoFit/>
          </a:bodyPr>
          <a:p>
            <a:pPr marL="0" marR="0" lvl="0" algn="l" defTabSz="914400" rtl="0" eaLnBrk="1" fontAlgn="auto" latinLnBrk="0" hangingPunct="1">
              <a:lnSpc>
                <a:spcPct val="120000"/>
              </a:lnSpc>
              <a:spcBef>
                <a:spcPts val="0"/>
              </a:spcBef>
              <a:spcAft>
                <a:spcPts val="0"/>
              </a:spcAft>
              <a:buClrTx/>
              <a:buSzTx/>
              <a:buFontTx/>
              <a:buNone/>
              <a:defRPr/>
            </a:pPr>
            <a:r>
              <a:rPr lang="en-US" altLang="zh-CN" sz="2000" b="1"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Training/Validation</a:t>
            </a:r>
            <a:endParaRPr lang="en-US" altLang="zh-CN" sz="2000" b="1"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lang="en-US" altLang="zh-CN" sz="2000"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- 4 modalities + Total (w/o features of provider)</a:t>
            </a:r>
            <a:endPar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LSTM - Training/Validation Performance</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2" name="Picture 1" descr="4_forecast2_LSTM_RMSE"/>
          <p:cNvPicPr>
            <a:picLocks noChangeAspect="1"/>
          </p:cNvPicPr>
          <p:nvPr/>
        </p:nvPicPr>
        <p:blipFill>
          <a:blip r:embed="rId2"/>
          <a:stretch>
            <a:fillRect/>
          </a:stretch>
        </p:blipFill>
        <p:spPr>
          <a:xfrm>
            <a:off x="2177415" y="2230120"/>
            <a:ext cx="7818120" cy="3593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LSTM - Forecast (w/o WPS)</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2" name="Picture 1" descr="4_forecast3_LSTM_outcomes"/>
          <p:cNvPicPr>
            <a:picLocks noChangeAspect="1"/>
          </p:cNvPicPr>
          <p:nvPr/>
        </p:nvPicPr>
        <p:blipFill>
          <a:blip r:embed="rId2"/>
          <a:stretch>
            <a:fillRect/>
          </a:stretch>
        </p:blipFill>
        <p:spPr>
          <a:xfrm>
            <a:off x="742950" y="1835150"/>
            <a:ext cx="10368280" cy="4839970"/>
          </a:xfrm>
          <a:prstGeom prst="rect">
            <a:avLst/>
          </a:prstGeom>
        </p:spPr>
      </p:pic>
      <p:sp>
        <p:nvSpPr>
          <p:cNvPr id="52" name="矩形 51"/>
          <p:cNvSpPr/>
          <p:nvPr/>
        </p:nvSpPr>
        <p:spPr>
          <a:xfrm>
            <a:off x="314325" y="1299210"/>
            <a:ext cx="11690350" cy="460375"/>
          </a:xfrm>
          <a:prstGeom prst="rect">
            <a:avLst/>
          </a:prstGeom>
        </p:spPr>
        <p:txBody>
          <a:bodyPr wrap="square">
            <a:spAutoFit/>
          </a:bodyPr>
          <a:p>
            <a:pPr marL="0" marR="0" lvl="0" algn="l" defTabSz="914400" rtl="0" eaLnBrk="1" fontAlgn="auto" latinLnBrk="0" hangingPunct="1">
              <a:lnSpc>
                <a:spcPct val="120000"/>
              </a:lnSpc>
              <a:spcBef>
                <a:spcPts val="0"/>
              </a:spcBef>
              <a:spcAft>
                <a:spcPts val="0"/>
              </a:spcAft>
              <a:buClrTx/>
              <a:buSzTx/>
              <a:buFontTx/>
              <a:buNone/>
              <a:defRPr/>
            </a:pPr>
            <a:r>
              <a:rPr lang="en-US" altLang="zh-CN" sz="2000" b="1"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Training/Validation Performance </a:t>
            </a:r>
            <a:r>
              <a:rPr lang="en-US" altLang="zh-CN" sz="2000"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 Blue/Orange solid lines (Raw); Orange dot line (Predicted) </a:t>
            </a:r>
            <a:endPar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AFAFA"/>
            </a:gs>
            <a:gs pos="100000">
              <a:srgbClr val="F3F3F3"/>
            </a:gs>
          </a:gsLst>
          <a:lin ang="5400000" scaled="0"/>
        </a:gradFill>
        <a:effectLst/>
      </p:bgPr>
    </p:bg>
    <p:spTree>
      <p:nvGrpSpPr>
        <p:cNvPr id="1" name=""/>
        <p:cNvGrpSpPr/>
        <p:nvPr/>
      </p:nvGrpSpPr>
      <p:grpSpPr>
        <a:xfrm>
          <a:off x="0" y="0"/>
          <a:ext cx="0" cy="0"/>
          <a:chOff x="0" y="0"/>
          <a:chExt cx="0" cy="0"/>
        </a:xfrm>
      </p:grpSpPr>
      <p:pic>
        <p:nvPicPr>
          <p:cNvPr id="5" name="图片 4" descr="C:\Users\Administrator\Desktop\未标题-1.jpg未标题-1"/>
          <p:cNvPicPr>
            <a:picLocks noChangeAspect="1"/>
          </p:cNvPicPr>
          <p:nvPr/>
        </p:nvPicPr>
        <p:blipFill>
          <a:blip r:embed="rId1"/>
          <a:srcRect/>
          <a:stretch>
            <a:fillRect/>
          </a:stretch>
        </p:blipFill>
        <p:spPr>
          <a:xfrm>
            <a:off x="-2222" y="1270"/>
            <a:ext cx="12193905" cy="6852920"/>
          </a:xfrm>
          <a:prstGeom prst="rect">
            <a:avLst/>
          </a:prstGeom>
        </p:spPr>
      </p:pic>
      <p:sp>
        <p:nvSpPr>
          <p:cNvPr id="7" name="矩形 6"/>
          <p:cNvSpPr/>
          <p:nvPr/>
        </p:nvSpPr>
        <p:spPr>
          <a:xfrm>
            <a:off x="-1904" y="1694815"/>
            <a:ext cx="12193270" cy="3465830"/>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9" name="组合 8"/>
          <p:cNvGrpSpPr/>
          <p:nvPr/>
        </p:nvGrpSpPr>
        <p:grpSpPr>
          <a:xfrm>
            <a:off x="2621281" y="2284730"/>
            <a:ext cx="8754745" cy="2672080"/>
            <a:chOff x="3960" y="3598"/>
            <a:chExt cx="13787" cy="4208"/>
          </a:xfrm>
        </p:grpSpPr>
        <p:grpSp>
          <p:nvGrpSpPr>
            <p:cNvPr id="11" name="组合 10"/>
            <p:cNvGrpSpPr/>
            <p:nvPr/>
          </p:nvGrpSpPr>
          <p:grpSpPr>
            <a:xfrm>
              <a:off x="7280" y="4144"/>
              <a:ext cx="10467" cy="3662"/>
              <a:chOff x="6859906" y="2206275"/>
              <a:chExt cx="6646542" cy="2325370"/>
            </a:xfrm>
          </p:grpSpPr>
          <p:sp>
            <p:nvSpPr>
              <p:cNvPr id="2" name="文本框 1"/>
              <p:cNvSpPr txBox="1"/>
              <p:nvPr/>
            </p:nvSpPr>
            <p:spPr>
              <a:xfrm>
                <a:off x="6859906" y="2206275"/>
                <a:ext cx="5764528" cy="2306955"/>
              </a:xfrm>
              <a:prstGeom prst="rect">
                <a:avLst/>
              </a:prstGeom>
              <a:noFill/>
            </p:spPr>
            <p:txBody>
              <a:bodyPr wrap="square" rtlCol="0">
                <a:spAutoFit/>
                <a:scene3d>
                  <a:camera prst="orthographicFront"/>
                  <a:lightRig rig="threePt" dir="t"/>
                </a:scene3d>
                <a:sp3d contourW="12700"/>
              </a:bodyPr>
              <a:lstStyle/>
              <a:p>
                <a:pPr algn="l"/>
                <a:r>
                  <a:rPr lang="en-US" altLang="zh-CN" sz="3600" dirty="0">
                    <a:solidFill>
                      <a:schemeClr val="tx1"/>
                    </a:solidFill>
                    <a:latin typeface="Calibri" panose="020F0502020204030204" charset="0"/>
                    <a:ea typeface="Calibri" panose="020F0502020204030204" charset="0"/>
                    <a:sym typeface="微软雅黑 Light" panose="020B0502040204020203" pitchFamily="34" charset="-122"/>
                  </a:rPr>
                  <a:t>Discussion</a:t>
                </a:r>
                <a:r>
                  <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endParaRPr>
              </a:p>
              <a:p>
                <a:pPr algn="l"/>
                <a:r>
                  <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endParaRPr>
              </a:p>
            </p:txBody>
          </p:sp>
          <p:sp>
            <p:nvSpPr>
              <p:cNvPr id="3" name="文本框 2"/>
              <p:cNvSpPr txBox="1"/>
              <p:nvPr/>
            </p:nvSpPr>
            <p:spPr>
              <a:xfrm>
                <a:off x="6859906" y="2778410"/>
                <a:ext cx="6646542" cy="1753235"/>
              </a:xfrm>
              <a:prstGeom prst="rect">
                <a:avLst/>
              </a:prstGeom>
              <a:noFill/>
            </p:spPr>
            <p:txBody>
              <a:bodyPr wrap="square" rtlCol="0">
                <a:spAutoFit/>
                <a:scene3d>
                  <a:camera prst="orthographicFront"/>
                  <a:lightRig rig="threePt" dir="t"/>
                </a:scene3d>
                <a:sp3d contourW="12700"/>
              </a:bodyPr>
              <a:lstStyle/>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Limitation</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Next Steps</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 </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p:txBody>
          </p:sp>
        </p:grpSp>
        <p:sp>
          <p:nvSpPr>
            <p:cNvPr id="4" name="文本框 3"/>
            <p:cNvSpPr txBox="1"/>
            <p:nvPr/>
          </p:nvSpPr>
          <p:spPr>
            <a:xfrm>
              <a:off x="3960" y="3598"/>
              <a:ext cx="3492" cy="3633"/>
            </a:xfrm>
            <a:prstGeom prst="rect">
              <a:avLst/>
            </a:prstGeom>
            <a:noFill/>
          </p:spPr>
          <p:txBody>
            <a:bodyPr wrap="none" rtlCol="0" anchor="t">
              <a:spAutoFit/>
            </a:bodyPr>
            <a:p>
              <a:r>
                <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rPr>
                <a:t>05</a:t>
              </a:r>
              <a:endPar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endParaRPr>
            </a:p>
          </p:txBody>
        </p:sp>
      </p:grpSp>
      <p:grpSp>
        <p:nvGrpSpPr>
          <p:cNvPr id="13" name="组合 12"/>
          <p:cNvGrpSpPr/>
          <p:nvPr/>
        </p:nvGrpSpPr>
        <p:grpSpPr>
          <a:xfrm>
            <a:off x="-2539" y="1562735"/>
            <a:ext cx="12194540" cy="3729990"/>
            <a:chOff x="-3" y="2482"/>
            <a:chExt cx="19204" cy="5874"/>
          </a:xfrm>
        </p:grpSpPr>
        <p:sp>
          <p:nvSpPr>
            <p:cNvPr id="10" name="矩形 9"/>
            <p:cNvSpPr/>
            <p:nvPr/>
          </p:nvSpPr>
          <p:spPr>
            <a:xfrm flipV="1">
              <a:off x="-1" y="2482"/>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2" name="矩形 11"/>
            <p:cNvSpPr/>
            <p:nvPr/>
          </p:nvSpPr>
          <p:spPr>
            <a:xfrm flipV="1">
              <a:off x="-3" y="8300"/>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 advTm="5000"/>
    </mc:Choice>
    <mc:Fallback>
      <p:transition spd="slow"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Next Steps</a:t>
            </a:r>
            <a:endPar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sp>
        <p:nvSpPr>
          <p:cNvPr id="5" name="矩形 51"/>
          <p:cNvSpPr/>
          <p:nvPr/>
        </p:nvSpPr>
        <p:spPr>
          <a:xfrm>
            <a:off x="1019810" y="1327785"/>
            <a:ext cx="10164445" cy="5262245"/>
          </a:xfrm>
          <a:prstGeom prst="rect">
            <a:avLst/>
          </a:prstGeom>
        </p:spPr>
        <p:txBody>
          <a:bodyPr wrap="square">
            <a:spAutoFit/>
          </a:bodyPr>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Data</a:t>
            </a:r>
            <a:endPar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Data of Virtual-care covering Covid-19 from VC Team</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Public datasets for Covid-19 and PSA (on going)</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More domain knowledge</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2000" b="1"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 Features</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Introduce Extracted WPS for LSTM (on going)</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Other features </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Model Optimization</a:t>
            </a:r>
            <a:endPar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LSTM: improve performance (RMSE) with optimized hyper-parameters (on going)</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Models: Hybrid (better for events capture)</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Delivered Outcomes</a:t>
            </a:r>
            <a:endPar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Dashboard (Power BI / Custom Webpage) ? consult from Mentor/VC team@UHN</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a:t>
            </a:r>
            <a:endParaRPr kumimoji="0" lang="en-US" altLang="zh-CN" sz="200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Administrator\Desktop\未标题-1.jpg未标题-1"/>
          <p:cNvPicPr>
            <a:picLocks noChangeAspect="1"/>
          </p:cNvPicPr>
          <p:nvPr/>
        </p:nvPicPr>
        <p:blipFill>
          <a:blip r:embed="rId1"/>
          <a:srcRect/>
          <a:stretch>
            <a:fillRect/>
          </a:stretch>
        </p:blipFill>
        <p:spPr>
          <a:xfrm>
            <a:off x="-9525" y="-2540"/>
            <a:ext cx="12211685" cy="6863080"/>
          </a:xfrm>
          <a:prstGeom prst="rect">
            <a:avLst/>
          </a:prstGeom>
        </p:spPr>
      </p:pic>
      <p:sp>
        <p:nvSpPr>
          <p:cNvPr id="74" name="_3"/>
          <p:cNvSpPr/>
          <p:nvPr/>
        </p:nvSpPr>
        <p:spPr>
          <a:xfrm>
            <a:off x="6390958" y="755015"/>
            <a:ext cx="4654550" cy="3046095"/>
          </a:xfrm>
          <a:prstGeom prst="rect">
            <a:avLst/>
          </a:prstGeom>
          <a:effectLst/>
        </p:spPr>
        <p:txBody>
          <a:bodyPr wrap="none">
            <a:spAutoFit/>
          </a:bodyPr>
          <a:lstStyle/>
          <a:p>
            <a:pPr algn="r"/>
            <a:r>
              <a:rPr lang="en-US" altLang="zh-CN" sz="9600" dirty="0">
                <a:solidFill>
                  <a:schemeClr val="bg1"/>
                </a:solidFill>
                <a:effectLst/>
                <a:latin typeface="Arial" panose="020B0604020202020204" pitchFamily="34" charset="0"/>
                <a:ea typeface="Arial" panose="020B0604020202020204" pitchFamily="34" charset="0"/>
              </a:rPr>
              <a:t>THANK </a:t>
            </a:r>
            <a:endParaRPr lang="en-US" altLang="zh-CN" sz="9600" dirty="0">
              <a:solidFill>
                <a:schemeClr val="bg1"/>
              </a:solidFill>
              <a:effectLst/>
              <a:latin typeface="Arial" panose="020B0604020202020204" pitchFamily="34" charset="0"/>
              <a:ea typeface="Arial" panose="020B0604020202020204" pitchFamily="34" charset="0"/>
            </a:endParaRPr>
          </a:p>
          <a:p>
            <a:pPr algn="r"/>
            <a:r>
              <a:rPr lang="en-US" altLang="zh-CN" sz="9600" dirty="0">
                <a:solidFill>
                  <a:schemeClr val="bg1"/>
                </a:solidFill>
                <a:effectLst/>
                <a:latin typeface="Arial" panose="020B0604020202020204" pitchFamily="34" charset="0"/>
                <a:ea typeface="Arial" panose="020B0604020202020204" pitchFamily="34" charset="0"/>
              </a:rPr>
              <a:t>YOU</a:t>
            </a:r>
            <a:endParaRPr lang="en-US" altLang="zh-CN" sz="9600" dirty="0">
              <a:solidFill>
                <a:schemeClr val="bg1"/>
              </a:solidFill>
              <a:effectLst/>
              <a:latin typeface="Arial" panose="020B0604020202020204" pitchFamily="34" charset="0"/>
              <a:ea typeface="Arial" panose="020B0604020202020204" pitchFamily="34" charset="0"/>
            </a:endParaRPr>
          </a:p>
        </p:txBody>
      </p:sp>
      <p:sp>
        <p:nvSpPr>
          <p:cNvPr id="3" name="文本框 2"/>
          <p:cNvSpPr txBox="1"/>
          <p:nvPr/>
        </p:nvSpPr>
        <p:spPr>
          <a:xfrm>
            <a:off x="445770" y="5706110"/>
            <a:ext cx="2773045" cy="306705"/>
          </a:xfrm>
          <a:prstGeom prst="rect">
            <a:avLst/>
          </a:prstGeom>
          <a:noFill/>
        </p:spPr>
        <p:txBody>
          <a:bodyPr wrap="square" rtlCol="0">
            <a:spAutoFit/>
          </a:bodyPr>
          <a:p>
            <a:pPr algn="dist"/>
            <a:endParaRPr lang="zh-CN" altLang="en-US" sz="1400">
              <a:solidFill>
                <a:schemeClr val="bg1">
                  <a:lumMod val="50000"/>
                </a:schemeClr>
              </a:solidFill>
              <a:ea typeface="Calibri" panose="020F0502020204030204" charset="0"/>
            </a:endParaRPr>
          </a:p>
        </p:txBody>
      </p:sp>
      <p:grpSp>
        <p:nvGrpSpPr>
          <p:cNvPr id="6" name="组合 5"/>
          <p:cNvGrpSpPr/>
          <p:nvPr/>
        </p:nvGrpSpPr>
        <p:grpSpPr>
          <a:xfrm>
            <a:off x="8536305" y="3851910"/>
            <a:ext cx="2387600" cy="494665"/>
            <a:chOff x="14387" y="5739"/>
            <a:chExt cx="3288" cy="779"/>
          </a:xfrm>
        </p:grpSpPr>
        <p:cxnSp>
          <p:nvCxnSpPr>
            <p:cNvPr id="2" name="直接连接符 1"/>
            <p:cNvCxnSpPr/>
            <p:nvPr/>
          </p:nvCxnSpPr>
          <p:spPr>
            <a:xfrm>
              <a:off x="14387" y="5739"/>
              <a:ext cx="32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4387" y="6518"/>
              <a:ext cx="32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8752205" y="3909060"/>
            <a:ext cx="2862580" cy="368300"/>
          </a:xfrm>
          <a:prstGeom prst="rect">
            <a:avLst/>
          </a:prstGeom>
          <a:noFill/>
        </p:spPr>
        <p:txBody>
          <a:bodyPr wrap="square" rtlCol="0">
            <a:spAutoFit/>
          </a:bodyPr>
          <a:p>
            <a:r>
              <a:rPr lang="en-US">
                <a:solidFill>
                  <a:schemeClr val="bg1"/>
                </a:solidFill>
              </a:rPr>
              <a:t>Group 5</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advTm="5000"/>
    </mc:Choice>
    <mc:Fallback>
      <p:transition spd="slow"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AFAFA"/>
            </a:gs>
            <a:gs pos="100000">
              <a:srgbClr val="F3F3F3"/>
            </a:gs>
          </a:gsLst>
          <a:lin ang="5400000" scaled="0"/>
        </a:gradFill>
        <a:effectLst/>
      </p:bgPr>
    </p:bg>
    <p:spTree>
      <p:nvGrpSpPr>
        <p:cNvPr id="1" name=""/>
        <p:cNvGrpSpPr/>
        <p:nvPr/>
      </p:nvGrpSpPr>
      <p:grpSpPr>
        <a:xfrm>
          <a:off x="0" y="0"/>
          <a:ext cx="0" cy="0"/>
          <a:chOff x="0" y="0"/>
          <a:chExt cx="0" cy="0"/>
        </a:xfrm>
      </p:grpSpPr>
      <p:pic>
        <p:nvPicPr>
          <p:cNvPr id="5" name="图片 4" descr="C:\Users\Administrator\Desktop\未标题-1.jpg未标题-1"/>
          <p:cNvPicPr>
            <a:picLocks noChangeAspect="1"/>
          </p:cNvPicPr>
          <p:nvPr/>
        </p:nvPicPr>
        <p:blipFill>
          <a:blip r:embed="rId1"/>
          <a:srcRect/>
          <a:stretch>
            <a:fillRect/>
          </a:stretch>
        </p:blipFill>
        <p:spPr>
          <a:xfrm>
            <a:off x="-2222" y="1270"/>
            <a:ext cx="12193905" cy="6852920"/>
          </a:xfrm>
          <a:prstGeom prst="rect">
            <a:avLst/>
          </a:prstGeom>
        </p:spPr>
      </p:pic>
      <p:sp>
        <p:nvSpPr>
          <p:cNvPr id="7" name="矩形 6"/>
          <p:cNvSpPr/>
          <p:nvPr/>
        </p:nvSpPr>
        <p:spPr>
          <a:xfrm>
            <a:off x="-2539" y="1694815"/>
            <a:ext cx="12193270" cy="3465830"/>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9" name="组合 8"/>
          <p:cNvGrpSpPr/>
          <p:nvPr/>
        </p:nvGrpSpPr>
        <p:grpSpPr>
          <a:xfrm>
            <a:off x="2621281" y="2284730"/>
            <a:ext cx="9137650" cy="2654300"/>
            <a:chOff x="3960" y="3598"/>
            <a:chExt cx="14390" cy="4180"/>
          </a:xfrm>
        </p:grpSpPr>
        <p:grpSp>
          <p:nvGrpSpPr>
            <p:cNvPr id="11" name="组合 10"/>
            <p:cNvGrpSpPr/>
            <p:nvPr/>
          </p:nvGrpSpPr>
          <p:grpSpPr>
            <a:xfrm>
              <a:off x="7280" y="4144"/>
              <a:ext cx="11070" cy="3634"/>
              <a:chOff x="6859906" y="2206275"/>
              <a:chExt cx="7029447" cy="2307590"/>
            </a:xfrm>
          </p:grpSpPr>
          <p:sp>
            <p:nvSpPr>
              <p:cNvPr id="2" name="文本框 1"/>
              <p:cNvSpPr txBox="1"/>
              <p:nvPr/>
            </p:nvSpPr>
            <p:spPr>
              <a:xfrm>
                <a:off x="6859906" y="2206275"/>
                <a:ext cx="5764528" cy="554355"/>
              </a:xfrm>
              <a:prstGeom prst="rect">
                <a:avLst/>
              </a:prstGeom>
              <a:noFill/>
            </p:spPr>
            <p:txBody>
              <a:bodyPr wrap="square" rtlCol="0">
                <a:noAutofit/>
                <a:scene3d>
                  <a:camera prst="orthographicFront"/>
                  <a:lightRig rig="threePt" dir="t"/>
                </a:scene3d>
                <a:sp3d contourW="12700"/>
              </a:bodyPr>
              <a:lstStyle/>
              <a:p>
                <a:pPr algn="l"/>
                <a:r>
                  <a:rPr lang="en-US" altLang="zh-CN"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rPr>
                  <a:t>Introduction</a:t>
                </a:r>
                <a:r>
                  <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endParaRPr>
              </a:p>
              <a:p>
                <a:pPr algn="l"/>
                <a:r>
                  <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endParaRPr>
              </a:p>
            </p:txBody>
          </p:sp>
          <p:sp>
            <p:nvSpPr>
              <p:cNvPr id="3" name="文本框 2"/>
              <p:cNvSpPr txBox="1"/>
              <p:nvPr/>
            </p:nvSpPr>
            <p:spPr>
              <a:xfrm>
                <a:off x="6859906" y="2760630"/>
                <a:ext cx="7029447" cy="1753235"/>
              </a:xfrm>
              <a:prstGeom prst="rect">
                <a:avLst/>
              </a:prstGeom>
              <a:noFill/>
            </p:spPr>
            <p:txBody>
              <a:bodyPr wrap="square" rtlCol="0">
                <a:spAutoFit/>
                <a:scene3d>
                  <a:camera prst="orthographicFront"/>
                  <a:lightRig rig="threePt" dir="t"/>
                </a:scene3d>
                <a:sp3d contourW="12700"/>
              </a:bodyPr>
              <a:lstStyle/>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Problem Statement</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Proposal</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Time frame</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 </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p:txBody>
          </p:sp>
        </p:grpSp>
        <p:sp>
          <p:nvSpPr>
            <p:cNvPr id="4" name="文本框 3"/>
            <p:cNvSpPr txBox="1"/>
            <p:nvPr/>
          </p:nvSpPr>
          <p:spPr>
            <a:xfrm>
              <a:off x="3960" y="3598"/>
              <a:ext cx="3492" cy="3633"/>
            </a:xfrm>
            <a:prstGeom prst="rect">
              <a:avLst/>
            </a:prstGeom>
            <a:noFill/>
          </p:spPr>
          <p:txBody>
            <a:bodyPr wrap="none" rtlCol="0" anchor="t">
              <a:spAutoFit/>
            </a:bodyPr>
            <a:p>
              <a:r>
                <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rPr>
                <a:t>00</a:t>
              </a:r>
              <a:endPar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endParaRPr>
            </a:p>
          </p:txBody>
        </p:sp>
      </p:grpSp>
      <p:grpSp>
        <p:nvGrpSpPr>
          <p:cNvPr id="13" name="组合 12"/>
          <p:cNvGrpSpPr/>
          <p:nvPr/>
        </p:nvGrpSpPr>
        <p:grpSpPr>
          <a:xfrm>
            <a:off x="-2539" y="1562735"/>
            <a:ext cx="12194540" cy="3729990"/>
            <a:chOff x="-3" y="2482"/>
            <a:chExt cx="19204" cy="5874"/>
          </a:xfrm>
        </p:grpSpPr>
        <p:sp>
          <p:nvSpPr>
            <p:cNvPr id="10" name="矩形 9"/>
            <p:cNvSpPr/>
            <p:nvPr/>
          </p:nvSpPr>
          <p:spPr>
            <a:xfrm flipV="1">
              <a:off x="-1" y="2482"/>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2" name="矩形 11"/>
            <p:cNvSpPr/>
            <p:nvPr/>
          </p:nvSpPr>
          <p:spPr>
            <a:xfrm flipV="1">
              <a:off x="-3" y="8300"/>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 advTm="5000"/>
    </mc:Choice>
    <mc:Fallback>
      <p:transition spd="slow"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Problem Statements</a:t>
            </a:r>
            <a:endParaRPr lang="zh-CN" altLang="en-US"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sp>
        <p:nvSpPr>
          <p:cNvPr id="52" name="矩形 51"/>
          <p:cNvSpPr/>
          <p:nvPr/>
        </p:nvSpPr>
        <p:spPr>
          <a:xfrm>
            <a:off x="575945" y="1332865"/>
            <a:ext cx="11261725" cy="1863725"/>
          </a:xfrm>
          <a:prstGeom prst="rect">
            <a:avLst/>
          </a:prstGeom>
        </p:spPr>
        <p:txBody>
          <a:bodyPr wrap="square">
            <a:spAutoFit/>
          </a:bodyPr>
          <a:p>
            <a:pPr marL="0" marR="0" lvl="0" algn="l" defTabSz="914400" rtl="0" eaLnBrk="1" fontAlgn="auto" latinLnBrk="0" hangingPunct="1">
              <a:lnSpc>
                <a:spcPct val="12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a:t>
            </a:r>
            <a:endParaRPr kumimoji="0" lang="zh-CN" altLang="en-US"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endParaRPr kumimoji="0" lang="zh-CN" altLang="en-US"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a:t>
            </a:r>
            <a:endPar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2" name="Picture 1"/>
          <p:cNvPicPr>
            <a:picLocks noChangeAspect="1"/>
          </p:cNvPicPr>
          <p:nvPr/>
        </p:nvPicPr>
        <p:blipFill>
          <a:blip r:embed="rId2"/>
          <a:stretch>
            <a:fillRect/>
          </a:stretch>
        </p:blipFill>
        <p:spPr>
          <a:xfrm>
            <a:off x="3559810" y="3638550"/>
            <a:ext cx="6052820" cy="3109595"/>
          </a:xfrm>
          <a:prstGeom prst="rect">
            <a:avLst/>
          </a:prstGeom>
        </p:spPr>
      </p:pic>
      <p:sp>
        <p:nvSpPr>
          <p:cNvPr id="5" name="Text Box 4"/>
          <p:cNvSpPr txBox="1"/>
          <p:nvPr/>
        </p:nvSpPr>
        <p:spPr>
          <a:xfrm>
            <a:off x="313690" y="1331595"/>
            <a:ext cx="11523980" cy="2306955"/>
          </a:xfrm>
          <a:prstGeom prst="rect">
            <a:avLst/>
          </a:prstGeom>
          <a:noFill/>
        </p:spPr>
        <p:txBody>
          <a:bodyPr wrap="square" rtlCol="0" anchor="t">
            <a:spAutoFit/>
          </a:bodyPr>
          <a:p>
            <a:r>
              <a:rPr lang="en-US"/>
              <a:t>Project Goal 1: Project Future Virtual Care Volumes</a:t>
            </a:r>
            <a:endParaRPr lang="en-US"/>
          </a:p>
          <a:p>
            <a:r>
              <a:rPr lang="en-US"/>
              <a:t>Based on past proportion of virtual care and the introduction of the new PSA (Physician Services Agreement), what is the projected future volume of virtual visits and what is the ideal Virtual Care Target?</a:t>
            </a:r>
            <a:endParaRPr lang="en-US"/>
          </a:p>
          <a:p>
            <a:endParaRPr lang="en-US"/>
          </a:p>
          <a:p>
            <a:r>
              <a:rPr lang="en-US"/>
              <a:t>Reason for Action:</a:t>
            </a:r>
            <a:endParaRPr lang="en-US"/>
          </a:p>
          <a:p>
            <a:r>
              <a:rPr lang="en-US"/>
              <a:t>•Overall virtual care Is declining based on PSA changes, post-pandemic activity levels, and preferences of patients and providers</a:t>
            </a:r>
            <a:endParaRPr lang="en-US"/>
          </a:p>
          <a:p>
            <a:r>
              <a:rPr lang="en-US"/>
              <a:t>•Anecdotally, further decline is expected</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Proposal</a:t>
            </a:r>
            <a:endParaRPr lang="zh-CN" altLang="en-US"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5" name="Picture 4" descr="crisp-dm-mc-slide1"/>
          <p:cNvPicPr>
            <a:picLocks noChangeAspect="1"/>
          </p:cNvPicPr>
          <p:nvPr/>
        </p:nvPicPr>
        <p:blipFill>
          <a:blip r:embed="rId2"/>
          <a:srcRect b="4795"/>
          <a:stretch>
            <a:fillRect/>
          </a:stretch>
        </p:blipFill>
        <p:spPr>
          <a:xfrm>
            <a:off x="7508875" y="3192145"/>
            <a:ext cx="4396740" cy="3139440"/>
          </a:xfrm>
          <a:prstGeom prst="rect">
            <a:avLst/>
          </a:prstGeom>
        </p:spPr>
      </p:pic>
      <p:sp>
        <p:nvSpPr>
          <p:cNvPr id="52" name="矩形 51"/>
          <p:cNvSpPr/>
          <p:nvPr/>
        </p:nvSpPr>
        <p:spPr>
          <a:xfrm>
            <a:off x="575945" y="1332865"/>
            <a:ext cx="11261725" cy="4521835"/>
          </a:xfrm>
          <a:prstGeom prst="rect">
            <a:avLst/>
          </a:prstGeom>
        </p:spPr>
        <p:txBody>
          <a:bodyPr wrap="square">
            <a:spAutoFit/>
          </a:bodyPr>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Problem Identification</a:t>
            </a:r>
            <a:endParaRPr kumimoji="0" lang="zh-CN" altLang="en-US"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Time-series data analysis</a:t>
            </a:r>
            <a:endPar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Event (covid-19/PSA) capture/effect analysis </a:t>
            </a:r>
            <a:endParaRPr kumimoji="0" lang="zh-CN" altLang="en-US"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=&gt; Solution proposed</a:t>
            </a:r>
            <a:endParaRPr kumimoji="0" lang="zh-CN" altLang="en-US"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a:t>
            </a: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Focus on Time-series signal processing</a:t>
            </a:r>
            <a:endPar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a:t>
            </a: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Modelling w/ specific domain knowledge</a:t>
            </a:r>
            <a:endPar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Implementation w/ </a:t>
            </a:r>
            <a:r>
              <a:rPr lang="en-US" altLang="zh-CN" sz="2400" kern="0" noProof="0" dirty="0">
                <a:ln>
                  <a:noFill/>
                </a:ln>
                <a:effectLst/>
                <a:uLnTx/>
                <a:uFillTx/>
                <a:latin typeface="Calibri" panose="020F0502020204030204" charset="0"/>
                <a:ea typeface="Calibri" panose="020F0502020204030204" charset="0"/>
                <a:cs typeface="Calibri" panose="020F0502020204030204" charset="0"/>
                <a:sym typeface="Arial" panose="020B0604020202020204" pitchFamily="34" charset="0"/>
              </a:rPr>
              <a:t>CRISP-DM </a:t>
            </a:r>
            <a:endPar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=&gt; Outcome delivered</a:t>
            </a:r>
            <a:endParaRPr kumimoji="0" lang="en-US" altLang="zh-CN" sz="24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VirtualCare Forecasting / Alarming</a:t>
            </a:r>
            <a:endPar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Applied to relevant domains</a:t>
            </a:r>
            <a:endParaRPr kumimoji="0" lang="en-US" altLang="zh-CN" sz="2400" b="0" i="0" u="none" strike="noStrike" kern="0" cap="none" spc="0" normalizeH="0" baseline="0" noProof="0" dirty="0">
              <a:ln>
                <a:noFill/>
              </a:ln>
              <a:solidFill>
                <a:schemeClr val="tx2"/>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Time Frame - Here we are</a:t>
            </a:r>
            <a:endParaRPr lang="zh-CN" altLang="en-US"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8" name="Picture 7" descr="DHPO210_Goa1-Plan-G5_ v1.0"/>
          <p:cNvPicPr>
            <a:picLocks noChangeAspect="1"/>
          </p:cNvPicPr>
          <p:nvPr/>
        </p:nvPicPr>
        <p:blipFill>
          <a:blip r:embed="rId2"/>
          <a:stretch>
            <a:fillRect/>
          </a:stretch>
        </p:blipFill>
        <p:spPr>
          <a:xfrm>
            <a:off x="1486535" y="1304290"/>
            <a:ext cx="9467850" cy="5568315"/>
          </a:xfrm>
          <a:prstGeom prst="rect">
            <a:avLst/>
          </a:prstGeom>
        </p:spPr>
      </p:pic>
      <p:sp>
        <p:nvSpPr>
          <p:cNvPr id="11" name="Rectangles 10"/>
          <p:cNvSpPr/>
          <p:nvPr/>
        </p:nvSpPr>
        <p:spPr>
          <a:xfrm>
            <a:off x="1164590" y="4371975"/>
            <a:ext cx="5102860" cy="162560"/>
          </a:xfrm>
          <a:prstGeom prst="rect">
            <a:avLst/>
          </a:prstGeom>
          <a:solidFill>
            <a:srgbClr val="00B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AFAFA"/>
            </a:gs>
            <a:gs pos="100000">
              <a:srgbClr val="F3F3F3"/>
            </a:gs>
          </a:gsLst>
          <a:lin ang="5400000" scaled="0"/>
        </a:gradFill>
        <a:effectLst/>
      </p:bgPr>
    </p:bg>
    <p:spTree>
      <p:nvGrpSpPr>
        <p:cNvPr id="1" name=""/>
        <p:cNvGrpSpPr/>
        <p:nvPr/>
      </p:nvGrpSpPr>
      <p:grpSpPr>
        <a:xfrm>
          <a:off x="0" y="0"/>
          <a:ext cx="0" cy="0"/>
          <a:chOff x="0" y="0"/>
          <a:chExt cx="0" cy="0"/>
        </a:xfrm>
      </p:grpSpPr>
      <p:pic>
        <p:nvPicPr>
          <p:cNvPr id="5" name="图片 4" descr="C:\Users\Administrator\Desktop\未标题-1.jpg未标题-1"/>
          <p:cNvPicPr>
            <a:picLocks noChangeAspect="1"/>
          </p:cNvPicPr>
          <p:nvPr/>
        </p:nvPicPr>
        <p:blipFill>
          <a:blip r:embed="rId1"/>
          <a:srcRect/>
          <a:stretch>
            <a:fillRect/>
          </a:stretch>
        </p:blipFill>
        <p:spPr>
          <a:xfrm>
            <a:off x="-2222" y="1270"/>
            <a:ext cx="12193905" cy="6852920"/>
          </a:xfrm>
          <a:prstGeom prst="rect">
            <a:avLst/>
          </a:prstGeom>
        </p:spPr>
      </p:pic>
      <p:sp>
        <p:nvSpPr>
          <p:cNvPr id="7" name="矩形 6"/>
          <p:cNvSpPr/>
          <p:nvPr/>
        </p:nvSpPr>
        <p:spPr>
          <a:xfrm>
            <a:off x="-2539" y="1694815"/>
            <a:ext cx="12193270" cy="3465830"/>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nvGrpSpPr>
          <p:cNvPr id="9" name="组合 8"/>
          <p:cNvGrpSpPr/>
          <p:nvPr/>
        </p:nvGrpSpPr>
        <p:grpSpPr>
          <a:xfrm>
            <a:off x="2621281" y="2284730"/>
            <a:ext cx="9137650" cy="2653665"/>
            <a:chOff x="3960" y="3598"/>
            <a:chExt cx="14390" cy="4179"/>
          </a:xfrm>
        </p:grpSpPr>
        <p:grpSp>
          <p:nvGrpSpPr>
            <p:cNvPr id="11" name="组合 10"/>
            <p:cNvGrpSpPr/>
            <p:nvPr/>
          </p:nvGrpSpPr>
          <p:grpSpPr>
            <a:xfrm>
              <a:off x="7280" y="4144"/>
              <a:ext cx="11070" cy="3633"/>
              <a:chOff x="6859906" y="2206275"/>
              <a:chExt cx="7029447" cy="2306955"/>
            </a:xfrm>
          </p:grpSpPr>
          <p:sp>
            <p:nvSpPr>
              <p:cNvPr id="2" name="文本框 1"/>
              <p:cNvSpPr txBox="1"/>
              <p:nvPr/>
            </p:nvSpPr>
            <p:spPr>
              <a:xfrm>
                <a:off x="6859906" y="2206275"/>
                <a:ext cx="5764528" cy="2306955"/>
              </a:xfrm>
              <a:prstGeom prst="rect">
                <a:avLst/>
              </a:prstGeom>
              <a:noFill/>
            </p:spPr>
            <p:txBody>
              <a:bodyPr wrap="square" rtlCol="0">
                <a:spAutoFit/>
                <a:scene3d>
                  <a:camera prst="orthographicFront"/>
                  <a:lightRig rig="threePt" dir="t"/>
                </a:scene3d>
                <a:sp3d contourW="12700"/>
              </a:bodyPr>
              <a:lstStyle/>
              <a:p>
                <a:pPr algn="l"/>
                <a:r>
                  <a:rPr lang="en-US" altLang="zh-CN" sz="3600" dirty="0">
                    <a:solidFill>
                      <a:schemeClr val="tx1"/>
                    </a:solidFill>
                    <a:latin typeface="Calibri" panose="020F0502020204030204" charset="0"/>
                    <a:ea typeface="Calibri" panose="020F0502020204030204" charset="0"/>
                    <a:sym typeface="微软雅黑 Light" panose="020B0502040204020203" pitchFamily="34" charset="-122"/>
                  </a:rPr>
                  <a:t>Data Prepro</a:t>
                </a:r>
                <a:r>
                  <a:rPr lang="en-US" altLang="zh-CN" sz="3600" dirty="0">
                    <a:solidFill>
                      <a:schemeClr val="tx1"/>
                    </a:solidFill>
                    <a:latin typeface="Calibri" panose="020F0502020204030204" charset="0"/>
                    <a:ea typeface="Calibri" panose="020F0502020204030204" charset="0"/>
                    <a:sym typeface="微软雅黑 Light" panose="020B0502040204020203" pitchFamily="34" charset="-122"/>
                  </a:rPr>
                  <a:t>cessing</a:t>
                </a:r>
                <a:r>
                  <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65000"/>
                      <a:lumOff val="35000"/>
                    </a:schemeClr>
                  </a:solidFill>
                  <a:latin typeface="Calibri" panose="020F0502020204030204" charset="0"/>
                  <a:ea typeface="Calibri" panose="020F0502020204030204" charset="0"/>
                  <a:sym typeface="微软雅黑 Light" panose="020B0502040204020203" pitchFamily="34" charset="-122"/>
                </a:endParaRPr>
              </a:p>
              <a:p>
                <a:pPr algn="l"/>
                <a:r>
                  <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rPr>
                  <a:t>
</a:t>
                </a:r>
                <a:endParaRPr lang="zh-CN" altLang="en-US" sz="3600" dirty="0">
                  <a:solidFill>
                    <a:schemeClr val="tx1">
                      <a:lumMod val="85000"/>
                      <a:lumOff val="15000"/>
                    </a:schemeClr>
                  </a:solidFill>
                  <a:latin typeface="Calibri" panose="020F0502020204030204" charset="0"/>
                  <a:ea typeface="Calibri" panose="020F0502020204030204" charset="0"/>
                  <a:sym typeface="微软雅黑 Light" panose="020B0502040204020203" pitchFamily="34" charset="-122"/>
                </a:endParaRPr>
              </a:p>
            </p:txBody>
          </p:sp>
          <p:sp>
            <p:nvSpPr>
              <p:cNvPr id="3" name="文本框 2"/>
              <p:cNvSpPr txBox="1"/>
              <p:nvPr/>
            </p:nvSpPr>
            <p:spPr>
              <a:xfrm>
                <a:off x="6859906" y="2760630"/>
                <a:ext cx="7029447" cy="1337945"/>
              </a:xfrm>
              <a:prstGeom prst="rect">
                <a:avLst/>
              </a:prstGeom>
              <a:noFill/>
            </p:spPr>
            <p:txBody>
              <a:bodyPr wrap="square" rtlCol="0">
                <a:spAutoFit/>
                <a:scene3d>
                  <a:camera prst="orthographicFront"/>
                  <a:lightRig rig="threePt" dir="t"/>
                </a:scene3d>
                <a:sp3d contourW="12700"/>
              </a:bodyPr>
              <a:lstStyle/>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Merge Datasets</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Column Inspection</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a:p>
                <a:pPr algn="l">
                  <a:lnSpc>
                    <a:spcPct val="150000"/>
                  </a:lnSpc>
                </a:pPr>
                <a:r>
                  <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rPr>
                  <a:t>Transform (Continous/Category) </a:t>
                </a:r>
                <a:endParaRPr lang="en-US" altLang="zh-CN" dirty="0">
                  <a:solidFill>
                    <a:schemeClr val="bg1">
                      <a:lumMod val="50000"/>
                    </a:schemeClr>
                  </a:solidFill>
                  <a:latin typeface="Calibri" panose="020F0502020204030204" charset="0"/>
                  <a:ea typeface="Calibri" panose="020F0502020204030204" charset="0"/>
                  <a:sym typeface="微软雅黑 Light" panose="020B0502040204020203" pitchFamily="34" charset="-122"/>
                </a:endParaRPr>
              </a:p>
            </p:txBody>
          </p:sp>
        </p:grpSp>
        <p:sp>
          <p:nvSpPr>
            <p:cNvPr id="4" name="文本框 3"/>
            <p:cNvSpPr txBox="1"/>
            <p:nvPr/>
          </p:nvSpPr>
          <p:spPr>
            <a:xfrm>
              <a:off x="3960" y="3598"/>
              <a:ext cx="3480" cy="3600"/>
            </a:xfrm>
            <a:prstGeom prst="rect">
              <a:avLst/>
            </a:prstGeom>
            <a:noFill/>
          </p:spPr>
          <p:txBody>
            <a:bodyPr wrap="none" rtlCol="0" anchor="t">
              <a:spAutoFit/>
            </a:bodyPr>
            <a:p>
              <a:r>
                <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rPr>
                <a:t>01</a:t>
              </a:r>
              <a:endParaRPr lang="en-US" altLang="zh-CN" sz="14400" dirty="0">
                <a:solidFill>
                  <a:schemeClr val="tx1">
                    <a:lumMod val="85000"/>
                    <a:lumOff val="15000"/>
                  </a:schemeClr>
                </a:solidFill>
                <a:latin typeface="Arial" panose="020B0604020202020204" pitchFamily="34" charset="0"/>
                <a:ea typeface="Arial" panose="020B0604020202020204" pitchFamily="34" charset="0"/>
                <a:sym typeface="微软雅黑 Light" panose="020B0502040204020203" pitchFamily="34" charset="-122"/>
              </a:endParaRPr>
            </a:p>
          </p:txBody>
        </p:sp>
      </p:grpSp>
      <p:grpSp>
        <p:nvGrpSpPr>
          <p:cNvPr id="13" name="组合 12"/>
          <p:cNvGrpSpPr/>
          <p:nvPr/>
        </p:nvGrpSpPr>
        <p:grpSpPr>
          <a:xfrm>
            <a:off x="-2539" y="1562735"/>
            <a:ext cx="12194540" cy="3729990"/>
            <a:chOff x="-3" y="2482"/>
            <a:chExt cx="19204" cy="5874"/>
          </a:xfrm>
        </p:grpSpPr>
        <p:sp>
          <p:nvSpPr>
            <p:cNvPr id="10" name="矩形 9"/>
            <p:cNvSpPr/>
            <p:nvPr/>
          </p:nvSpPr>
          <p:spPr>
            <a:xfrm flipV="1">
              <a:off x="-1" y="2482"/>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12" name="矩形 11"/>
            <p:cNvSpPr/>
            <p:nvPr/>
          </p:nvSpPr>
          <p:spPr>
            <a:xfrm flipV="1">
              <a:off x="-3" y="8300"/>
              <a:ext cx="19202" cy="57"/>
            </a:xfrm>
            <a:prstGeom prst="rect">
              <a:avLst/>
            </a:prstGeom>
            <a:solidFill>
              <a:srgbClr val="F2F2F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50" advTm="5000"/>
    </mc:Choice>
    <mc:Fallback>
      <p:transition spd="slow"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261620" y="1332865"/>
            <a:ext cx="3434080" cy="3415030"/>
          </a:xfrm>
          <a:prstGeom prst="rect">
            <a:avLst/>
          </a:prstGeom>
        </p:spPr>
        <p:txBody>
          <a:bodyPr wrap="square">
            <a:spAutoFit/>
          </a:bodyPr>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Dataset Merged</a:t>
            </a:r>
            <a:endParaRPr kumimoji="0" lang="zh-CN" altLang="en-US"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- 3 datasets</a:t>
            </a:r>
            <a:endPar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Grooming</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Column Inspection</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Case sensetive in Python: lower case, “_”</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a:p>
            <a:pPr marL="0" marR="0" lvl="0" algn="l" defTabSz="914400" rtl="0" eaLnBrk="1" fontAlgn="auto" latinLnBrk="0" hangingPunct="1">
              <a:lnSpc>
                <a:spcPct val="120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- 8 columns + 1 index (Timestamp)</a:t>
            </a:r>
            <a:endParaRPr kumimoji="0" lang="en-US" altLang="zh-CN" sz="20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Dataset Inspection (Jupyter </a:t>
            </a:r>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NB)</a:t>
            </a:r>
            <a:endParaRPr lang="zh-CN" altLang="en-US"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pic>
        <p:nvPicPr>
          <p:cNvPr id="2" name="Picture 1"/>
          <p:cNvPicPr>
            <a:picLocks noChangeAspect="1"/>
          </p:cNvPicPr>
          <p:nvPr/>
        </p:nvPicPr>
        <p:blipFill>
          <a:blip r:embed="rId2"/>
          <a:stretch>
            <a:fillRect/>
          </a:stretch>
        </p:blipFill>
        <p:spPr>
          <a:xfrm>
            <a:off x="2275205" y="1409065"/>
            <a:ext cx="4246245" cy="1075690"/>
          </a:xfrm>
          <a:prstGeom prst="rect">
            <a:avLst/>
          </a:prstGeom>
        </p:spPr>
      </p:pic>
      <p:pic>
        <p:nvPicPr>
          <p:cNvPr id="5" name="Picture 4"/>
          <p:cNvPicPr>
            <a:picLocks noChangeAspect="1"/>
          </p:cNvPicPr>
          <p:nvPr/>
        </p:nvPicPr>
        <p:blipFill>
          <a:blip r:embed="rId3"/>
          <a:stretch>
            <a:fillRect/>
          </a:stretch>
        </p:blipFill>
        <p:spPr>
          <a:xfrm>
            <a:off x="7495540" y="1409065"/>
            <a:ext cx="1972310" cy="1953260"/>
          </a:xfrm>
          <a:prstGeom prst="rect">
            <a:avLst/>
          </a:prstGeom>
        </p:spPr>
      </p:pic>
      <p:pic>
        <p:nvPicPr>
          <p:cNvPr id="6" name="Picture 5"/>
          <p:cNvPicPr>
            <a:picLocks noChangeAspect="1"/>
          </p:cNvPicPr>
          <p:nvPr/>
        </p:nvPicPr>
        <p:blipFill>
          <a:blip r:embed="rId4"/>
          <a:srcRect r="46201"/>
          <a:stretch>
            <a:fillRect/>
          </a:stretch>
        </p:blipFill>
        <p:spPr>
          <a:xfrm>
            <a:off x="9880600" y="1409065"/>
            <a:ext cx="1850390" cy="1637030"/>
          </a:xfrm>
          <a:prstGeom prst="rect">
            <a:avLst/>
          </a:prstGeom>
        </p:spPr>
      </p:pic>
      <p:sp>
        <p:nvSpPr>
          <p:cNvPr id="8" name="Right Arrow 7"/>
          <p:cNvSpPr/>
          <p:nvPr/>
        </p:nvSpPr>
        <p:spPr>
          <a:xfrm>
            <a:off x="6729095" y="1821815"/>
            <a:ext cx="558165" cy="250825"/>
          </a:xfrm>
          <a:prstGeom prst="rightArrow">
            <a:avLst/>
          </a:prstGeom>
          <a:solidFill>
            <a:schemeClr val="tx1">
              <a:lumMod val="50000"/>
              <a:lumOff val="5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9" name="Right Arrow 8"/>
          <p:cNvSpPr/>
          <p:nvPr/>
        </p:nvSpPr>
        <p:spPr>
          <a:xfrm>
            <a:off x="9138285" y="1821815"/>
            <a:ext cx="558165" cy="250825"/>
          </a:xfrm>
          <a:prstGeom prst="rightArrow">
            <a:avLst/>
          </a:prstGeom>
          <a:solidFill>
            <a:schemeClr val="tx1">
              <a:lumMod val="50000"/>
              <a:lumOff val="5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pic>
        <p:nvPicPr>
          <p:cNvPr id="10" name="Picture 9"/>
          <p:cNvPicPr>
            <a:picLocks noChangeAspect="1"/>
          </p:cNvPicPr>
          <p:nvPr/>
        </p:nvPicPr>
        <p:blipFill>
          <a:blip r:embed="rId5"/>
          <a:stretch>
            <a:fillRect/>
          </a:stretch>
        </p:blipFill>
        <p:spPr>
          <a:xfrm>
            <a:off x="3452495" y="3472815"/>
            <a:ext cx="6913880" cy="168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层 8"/>
          <p:cNvPicPr>
            <a:picLocks noChangeAspect="1"/>
          </p:cNvPicPr>
          <p:nvPr/>
        </p:nvPicPr>
        <p:blipFill>
          <a:blip r:embed="rId1"/>
          <a:srcRect b="43043"/>
          <a:stretch>
            <a:fillRect/>
          </a:stretch>
        </p:blipFill>
        <p:spPr>
          <a:xfrm>
            <a:off x="-21590" y="-8255"/>
            <a:ext cx="12221845" cy="1307465"/>
          </a:xfrm>
          <a:prstGeom prst="rect">
            <a:avLst/>
          </a:prstGeom>
        </p:spPr>
      </p:pic>
      <p:sp>
        <p:nvSpPr>
          <p:cNvPr id="4" name="文本框 3"/>
          <p:cNvSpPr txBox="1"/>
          <p:nvPr/>
        </p:nvSpPr>
        <p:spPr>
          <a:xfrm>
            <a:off x="314325" y="337185"/>
            <a:ext cx="11224895" cy="645160"/>
          </a:xfrm>
          <a:prstGeom prst="rect">
            <a:avLst/>
          </a:prstGeom>
          <a:noFill/>
        </p:spPr>
        <p:txBody>
          <a:bodyPr wrap="square" rtlCol="0">
            <a:spAutoFit/>
            <a:scene3d>
              <a:camera prst="orthographicFront"/>
              <a:lightRig rig="threePt" dir="t"/>
            </a:scene3d>
            <a:sp3d contourW="12700"/>
          </a:bodyPr>
          <a:p>
            <a:pPr algn="l"/>
            <a:r>
              <a:rPr lang="en-US" altLang="zh-CN" sz="3600" b="1" dirty="0">
                <a:solidFill>
                  <a:schemeClr val="bg1"/>
                </a:solidFill>
                <a:latin typeface="Calibri" panose="020F0502020204030204" charset="0"/>
                <a:ea typeface="Calibri" panose="020F0502020204030204" charset="0"/>
                <a:sym typeface="微软雅黑 Light" panose="020B0502040204020203" pitchFamily="34" charset="-122"/>
              </a:rPr>
              <a:t>Data Transform</a:t>
            </a:r>
            <a:endParaRPr lang="zh-CN" altLang="en-US" sz="3600" b="1" dirty="0">
              <a:solidFill>
                <a:schemeClr val="bg1"/>
              </a:solidFill>
              <a:latin typeface="Calibri" panose="020F0502020204030204" charset="0"/>
              <a:ea typeface="Calibri" panose="020F0502020204030204" charset="0"/>
              <a:sym typeface="微软雅黑 Light" panose="020B0502040204020203" pitchFamily="34" charset="-122"/>
            </a:endParaRPr>
          </a:p>
        </p:txBody>
      </p:sp>
      <p:sp>
        <p:nvSpPr>
          <p:cNvPr id="52" name="矩形 51"/>
          <p:cNvSpPr/>
          <p:nvPr/>
        </p:nvSpPr>
        <p:spPr>
          <a:xfrm>
            <a:off x="575945" y="1332865"/>
            <a:ext cx="10247630" cy="534035"/>
          </a:xfrm>
          <a:prstGeom prst="rect">
            <a:avLst/>
          </a:prstGeom>
        </p:spPr>
        <p:txBody>
          <a:bodyPr wrap="square">
            <a:spAutoFit/>
          </a:bodyPr>
          <a:p>
            <a:pPr marL="0" marR="0" lvl="0" algn="l" defTabSz="914400" rtl="0" eaLnBrk="1" fontAlgn="auto" latinLnBrk="0" hangingPunct="1">
              <a:lnSpc>
                <a:spcPct val="120000"/>
              </a:lnSpc>
              <a:spcBef>
                <a:spcPts val="0"/>
              </a:spcBef>
              <a:spcAft>
                <a:spcPts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 </a:t>
            </a:r>
            <a:r>
              <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rPr>
              <a:t>Valid status (completed) - &gt; One-Hot (categorical) -&gt; Counts -&gt; Stats</a:t>
            </a:r>
            <a:endParaRPr kumimoji="0" lang="en-US" altLang="zh-CN" sz="2400" b="0" i="0" u="none" strike="noStrike" kern="0" cap="none" spc="0" normalizeH="0" baseline="0" noProof="0" dirty="0">
              <a:ln>
                <a:noFill/>
              </a:ln>
              <a:solidFill>
                <a:schemeClr val="tx1"/>
              </a:solidFill>
              <a:effectLst/>
              <a:uLnTx/>
              <a:uFillTx/>
              <a:latin typeface="Calibri" panose="020F0502020204030204" charset="0"/>
              <a:ea typeface="Calibri" panose="020F0502020204030204" charset="0"/>
              <a:cs typeface="Calibri" panose="020F0502020204030204" charset="0"/>
              <a:sym typeface="Arial" panose="020B0604020202020204" pitchFamily="34" charset="0"/>
            </a:endParaRPr>
          </a:p>
        </p:txBody>
      </p:sp>
      <p:pic>
        <p:nvPicPr>
          <p:cNvPr id="5" name="Picture 4" descr="1_data1_completed"/>
          <p:cNvPicPr>
            <a:picLocks noChangeAspect="1"/>
          </p:cNvPicPr>
          <p:nvPr/>
        </p:nvPicPr>
        <p:blipFill>
          <a:blip r:embed="rId2"/>
          <a:srcRect t="29613"/>
          <a:stretch>
            <a:fillRect/>
          </a:stretch>
        </p:blipFill>
        <p:spPr>
          <a:xfrm>
            <a:off x="314325" y="1900555"/>
            <a:ext cx="6891655" cy="1487805"/>
          </a:xfrm>
          <a:prstGeom prst="rect">
            <a:avLst/>
          </a:prstGeom>
        </p:spPr>
      </p:pic>
      <p:pic>
        <p:nvPicPr>
          <p:cNvPr id="7" name="Picture 6" descr="1_data2_dummy"/>
          <p:cNvPicPr>
            <a:picLocks noChangeAspect="1"/>
          </p:cNvPicPr>
          <p:nvPr/>
        </p:nvPicPr>
        <p:blipFill>
          <a:blip r:embed="rId3"/>
          <a:stretch>
            <a:fillRect/>
          </a:stretch>
        </p:blipFill>
        <p:spPr>
          <a:xfrm>
            <a:off x="314325" y="3695700"/>
            <a:ext cx="2738755" cy="1697990"/>
          </a:xfrm>
          <a:prstGeom prst="rect">
            <a:avLst/>
          </a:prstGeom>
        </p:spPr>
      </p:pic>
      <p:pic>
        <p:nvPicPr>
          <p:cNvPr id="8" name="Picture 7" descr="1_data3_dummy_count"/>
          <p:cNvPicPr>
            <a:picLocks noChangeAspect="1"/>
          </p:cNvPicPr>
          <p:nvPr/>
        </p:nvPicPr>
        <p:blipFill>
          <a:blip r:embed="rId4"/>
          <a:stretch>
            <a:fillRect/>
          </a:stretch>
        </p:blipFill>
        <p:spPr>
          <a:xfrm>
            <a:off x="3053080" y="3695700"/>
            <a:ext cx="2276475" cy="1997075"/>
          </a:xfrm>
          <a:prstGeom prst="rect">
            <a:avLst/>
          </a:prstGeom>
        </p:spPr>
      </p:pic>
      <p:pic>
        <p:nvPicPr>
          <p:cNvPr id="2" name="Picture 1"/>
          <p:cNvPicPr>
            <a:picLocks noChangeAspect="1"/>
          </p:cNvPicPr>
          <p:nvPr/>
        </p:nvPicPr>
        <p:blipFill>
          <a:blip r:embed="rId5"/>
          <a:stretch>
            <a:fillRect/>
          </a:stretch>
        </p:blipFill>
        <p:spPr>
          <a:xfrm>
            <a:off x="5725795" y="3695700"/>
            <a:ext cx="6379845" cy="1807210"/>
          </a:xfrm>
          <a:prstGeom prst="rect">
            <a:avLst/>
          </a:prstGeom>
        </p:spPr>
      </p:pic>
      <p:sp>
        <p:nvSpPr>
          <p:cNvPr id="6" name="Right Arrow 5"/>
          <p:cNvSpPr/>
          <p:nvPr/>
        </p:nvSpPr>
        <p:spPr>
          <a:xfrm>
            <a:off x="2305685" y="4568825"/>
            <a:ext cx="558165" cy="250825"/>
          </a:xfrm>
          <a:prstGeom prst="rightArrow">
            <a:avLst/>
          </a:prstGeom>
          <a:solidFill>
            <a:schemeClr val="tx1">
              <a:lumMod val="50000"/>
              <a:lumOff val="5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
        <p:nvSpPr>
          <p:cNvPr id="9" name="Right Arrow 8"/>
          <p:cNvSpPr/>
          <p:nvPr/>
        </p:nvSpPr>
        <p:spPr>
          <a:xfrm>
            <a:off x="5167630" y="4568825"/>
            <a:ext cx="558165" cy="250825"/>
          </a:xfrm>
          <a:prstGeom prst="rightArrow">
            <a:avLst/>
          </a:prstGeom>
          <a:solidFill>
            <a:schemeClr val="tx1">
              <a:lumMod val="50000"/>
              <a:lumOff val="5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par>
    </p:tnLst>
  </p:timing>
</p:sld>
</file>

<file path=ppt/theme/theme1.xml><?xml version="1.0" encoding="utf-8"?>
<a:theme xmlns:a="http://schemas.openxmlformats.org/drawingml/2006/main" name="包图主题2">
  <a:themeElements>
    <a:clrScheme name="Office">
      <a:dk1>
        <a:srgbClr val="000000"/>
      </a:dk1>
      <a:lt1>
        <a:srgbClr val="FFFFFF"/>
      </a:lt1>
      <a:dk2>
        <a:srgbClr val="778495"/>
      </a:dk2>
      <a:lt2>
        <a:srgbClr val="F0F0F0"/>
      </a:lt2>
      <a:accent1>
        <a:srgbClr val="F3B37C"/>
      </a:accent1>
      <a:accent2>
        <a:srgbClr val="F38B7C"/>
      </a:accent2>
      <a:accent3>
        <a:srgbClr val="E57598"/>
      </a:accent3>
      <a:accent4>
        <a:srgbClr val="D570DB"/>
      </a:accent4>
      <a:accent5>
        <a:srgbClr val="9470DB"/>
      </a:accent5>
      <a:accent6>
        <a:srgbClr val="7088DB"/>
      </a:accent6>
      <a:hlink>
        <a:srgbClr val="F3B37C"/>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95000"/>
            <a:lumOff val="5000"/>
            <a:alpha val="80000"/>
          </a:schemeClr>
        </a:solidFill>
        <a:ln>
          <a:noFill/>
        </a:ln>
      </a:spPr>
      <a:bodyPr rtlCol="0" anchor="ctr"/>
      <a:lstStyle>
        <a:defPPr algn="ctr">
          <a:defRPr lang="zh-CN" altLang="en-US">
            <a:ea typeface="Calibri" panose="020F050202020403020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0</TotalTime>
  <Words>4022</Words>
  <Application>WPS Presentation</Application>
  <PresentationFormat>宽屏</PresentationFormat>
  <Paragraphs>220</Paragraphs>
  <Slides>27</Slides>
  <Notes>25</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27</vt:i4>
      </vt:variant>
    </vt:vector>
  </HeadingPairs>
  <TitlesOfParts>
    <vt:vector size="36" baseType="lpstr">
      <vt:lpstr>Arial</vt:lpstr>
      <vt:lpstr>宋体</vt:lpstr>
      <vt:lpstr>Wingdings</vt:lpstr>
      <vt:lpstr>Calibri</vt:lpstr>
      <vt:lpstr>微软雅黑 Light</vt:lpstr>
      <vt:lpstr>微软雅黑</vt:lpstr>
      <vt:lpstr>Arial Unicode MS</vt:lpstr>
      <vt:lpstr>等线</vt:lpstr>
      <vt:lpstr>包图主题2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jian wu</cp:lastModifiedBy>
  <cp:revision>392</cp:revision>
  <dcterms:created xsi:type="dcterms:W3CDTF">2017-07-22T16:04:00Z</dcterms:created>
  <dcterms:modified xsi:type="dcterms:W3CDTF">2023-10-02T00:57:45Z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1033-12.2.0.13215</vt:lpwstr>
  </property>
  <property fmtid="{D5CDD505-2E9C-101B-9397-08002B2CF9AE}" pid="3" name="ICV">
    <vt:lpwstr>D327121D2A4949F3AA30135E4AB6081A_13</vt:lpwstr>
  </property>
</Properties>
</file>